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7"/>
  </p:notesMasterIdLst>
  <p:handoutMasterIdLst>
    <p:handoutMasterId r:id="rId38"/>
  </p:handoutMasterIdLst>
  <p:sldIdLst>
    <p:sldId id="292" r:id="rId5"/>
    <p:sldId id="2007578669" r:id="rId6"/>
    <p:sldId id="258" r:id="rId7"/>
    <p:sldId id="2007578664" r:id="rId8"/>
    <p:sldId id="2007578663" r:id="rId9"/>
    <p:sldId id="2007578668" r:id="rId10"/>
    <p:sldId id="2007578667" r:id="rId11"/>
    <p:sldId id="306" r:id="rId12"/>
    <p:sldId id="2007578670" r:id="rId13"/>
    <p:sldId id="2007578661" r:id="rId14"/>
    <p:sldId id="297" r:id="rId15"/>
    <p:sldId id="291" r:id="rId16"/>
    <p:sldId id="270" r:id="rId17"/>
    <p:sldId id="272" r:id="rId18"/>
    <p:sldId id="2007578662" r:id="rId19"/>
    <p:sldId id="2007578677" r:id="rId20"/>
    <p:sldId id="2007578678" r:id="rId21"/>
    <p:sldId id="287" r:id="rId22"/>
    <p:sldId id="288" r:id="rId23"/>
    <p:sldId id="289" r:id="rId24"/>
    <p:sldId id="299" r:id="rId25"/>
    <p:sldId id="290" r:id="rId26"/>
    <p:sldId id="300" r:id="rId27"/>
    <p:sldId id="301" r:id="rId28"/>
    <p:sldId id="2007578674" r:id="rId29"/>
    <p:sldId id="2007578675" r:id="rId30"/>
    <p:sldId id="262" r:id="rId31"/>
    <p:sldId id="2007578676" r:id="rId32"/>
    <p:sldId id="2007578671" r:id="rId33"/>
    <p:sldId id="488" r:id="rId34"/>
    <p:sldId id="2007578679" r:id="rId35"/>
    <p:sldId id="293" r:id="rId3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CFC"/>
    <a:srgbClr val="FFFFFF"/>
    <a:srgbClr val="F5F5F5"/>
    <a:srgbClr val="FBFBFB"/>
    <a:srgbClr val="2E3D92"/>
    <a:srgbClr val="E79130"/>
    <a:srgbClr val="BE551A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39" autoAdjust="0"/>
  </p:normalViewPr>
  <p:slideViewPr>
    <p:cSldViewPr snapToGrid="0">
      <p:cViewPr varScale="1">
        <p:scale>
          <a:sx n="81" d="100"/>
          <a:sy n="81" d="100"/>
        </p:scale>
        <p:origin x="1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30/10/2025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30/10/2025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e1233daaeb_3_150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7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2e1233daaeb_3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Programma accessi e vettori cutanei con il plastico prima di docking.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Valuta preferenza per sublay extraperitoneale nei MWL.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400"/>
            </a:pPr>
            <a:r>
              <a:rPr lang="it-IT" dirty="0"/>
              <a:t>Azione </a:t>
            </a:r>
            <a:r>
              <a:rPr lang="it-IT" dirty="0" err="1"/>
              <a:t>insulinotropa</a:t>
            </a:r>
            <a:r>
              <a:rPr lang="it-IT" dirty="0"/>
              <a:t> **glucosio‑dipendente**: stimolano l’insulina quando la glicemia è alta; effetto minimo in normo/</a:t>
            </a:r>
            <a:r>
              <a:rPr lang="it-IT" dirty="0" err="1"/>
              <a:t>ipo</a:t>
            </a:r>
            <a:r>
              <a:rPr lang="it-IT" dirty="0"/>
              <a:t>.</a:t>
            </a:r>
          </a:p>
          <a:p>
            <a:pPr>
              <a:defRPr sz="2400"/>
            </a:pPr>
            <a:r>
              <a:rPr lang="it-IT" dirty="0"/>
              <a:t>Modulazione del **glucagone** dipendente dal glucosio: soppressione in iperglicemia, contro‑regolazione preservata quando la glicemia scende.</a:t>
            </a:r>
          </a:p>
          <a:p>
            <a:pPr>
              <a:defRPr sz="2400"/>
            </a:pPr>
            <a:r>
              <a:rPr lang="it-IT" dirty="0"/>
              <a:t>Rallentano lo **svuotamento gastrico** → attenuano i picchi glicemici post‑prandiali e l’</a:t>
            </a:r>
            <a:r>
              <a:rPr lang="it-IT" dirty="0" err="1"/>
              <a:t>overshoot</a:t>
            </a:r>
            <a:r>
              <a:rPr lang="it-IT" dirty="0"/>
              <a:t> insulinico.</a:t>
            </a:r>
          </a:p>
          <a:p>
            <a:pPr>
              <a:defRPr sz="2400"/>
            </a:pPr>
            <a:r>
              <a:rPr lang="it-IT" dirty="0"/>
              <a:t>Negli **RCT** l’ipoglicemia clinicamente significativa è rara con GLP‑1RA/</a:t>
            </a:r>
            <a:r>
              <a:rPr lang="it-IT" dirty="0" err="1"/>
              <a:t>tirzepatide</a:t>
            </a:r>
            <a:r>
              <a:rPr lang="it-IT" dirty="0"/>
              <a:t>, salvo associazione con insulina o sulfoniluree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37434-D647-4391-B780-22575D374EA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146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FFFD9-5DCB-CEE3-5A9E-0137E5CE8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6508FB6-88BC-9F59-FF89-F248197F3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65FDB49-15F8-EC38-55C8-41FE0C2BB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2400"/>
            </a:pPr>
            <a:r>
              <a:rPr lang="it-IT" dirty="0"/>
              <a:t>Azione </a:t>
            </a:r>
            <a:r>
              <a:rPr lang="it-IT" dirty="0" err="1"/>
              <a:t>insulinotropa</a:t>
            </a:r>
            <a:r>
              <a:rPr lang="it-IT" dirty="0"/>
              <a:t> **glucosio‑dipendente**: stimolano l’insulina quando la glicemia è alta; effetto minimo in normo/</a:t>
            </a:r>
            <a:r>
              <a:rPr lang="it-IT" dirty="0" err="1"/>
              <a:t>ipo</a:t>
            </a:r>
            <a:r>
              <a:rPr lang="it-IT" dirty="0"/>
              <a:t>.</a:t>
            </a:r>
          </a:p>
          <a:p>
            <a:pPr>
              <a:defRPr sz="2400"/>
            </a:pPr>
            <a:r>
              <a:rPr lang="it-IT" dirty="0"/>
              <a:t>Modulazione del **glucagone** dipendente dal glucosio: soppressione in iperglicemia, contro‑regolazione preservata quando la glicemia scende.</a:t>
            </a:r>
          </a:p>
          <a:p>
            <a:pPr>
              <a:defRPr sz="2400"/>
            </a:pPr>
            <a:r>
              <a:rPr lang="it-IT" dirty="0"/>
              <a:t>Rallentano lo **svuotamento gastrico** → attenuano i picchi glicemici post‑prandiali e l’</a:t>
            </a:r>
            <a:r>
              <a:rPr lang="it-IT" dirty="0" err="1"/>
              <a:t>overshoot</a:t>
            </a:r>
            <a:r>
              <a:rPr lang="it-IT" dirty="0"/>
              <a:t> insulinico.</a:t>
            </a:r>
          </a:p>
          <a:p>
            <a:pPr>
              <a:defRPr sz="2400"/>
            </a:pPr>
            <a:r>
              <a:rPr lang="it-IT" dirty="0"/>
              <a:t>Negli **RCT** l’ipoglicemia clinicamente significativa è rara con GLP‑1RA/</a:t>
            </a:r>
            <a:r>
              <a:rPr lang="it-IT" dirty="0" err="1"/>
              <a:t>tirzepatide</a:t>
            </a:r>
            <a:r>
              <a:rPr lang="it-IT" dirty="0"/>
              <a:t>, salvo associazione con insulina o sulfoniluree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EA787BC-515F-9086-C7A8-067B84EFA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37434-D647-4391-B780-22575D374E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96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753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Non è solo estetica: necrosi = infezione, ritardi di guarigione, revisione.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Meglio prevenire: non ‘spogliare’ il peduncolo al primo tempo.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Usa IPOM quando extraperitoneale non è praticabile; counselling su seroma.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Valuta spessore pannicolo: in cute spessa considerare rinforzo retromuscolare.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Considera component separation nei difetti larghi; occhio alla gestione ombelicale.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Può ridurre rischi intraperitoneali rispetto a IPOM; richiede curva di apprendimento.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Se associ a addominoplastica, cura scollamenti e perfusione; drenaggi a giudizio.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49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tx">
  <p:cSld name="1_Vuoto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e1233daaeb_3_18"/>
          <p:cNvSpPr txBox="1">
            <a:spLocks noGrp="1"/>
          </p:cNvSpPr>
          <p:nvPr>
            <p:ph type="sldNum" idx="12"/>
          </p:nvPr>
        </p:nvSpPr>
        <p:spPr>
          <a:xfrm>
            <a:off x="10355242" y="295736"/>
            <a:ext cx="838418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575" tIns="39275" rIns="78575" bIns="39275" anchor="b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26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30/10/2025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28" r:id="rId21"/>
    <p:sldLayoutId id="2147483729" r:id="rId2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eb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em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2806369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rgbClr val="3042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Diastasi dei muscoli retti nel paziente post-bariatrico</a:t>
            </a:r>
          </a:p>
        </p:txBody>
      </p:sp>
      <p:sp>
        <p:nvSpPr>
          <p:cNvPr id="6" name="Sottotitolo 3">
            <a:extLst>
              <a:ext uri="{FF2B5EF4-FFF2-40B4-BE49-F238E27FC236}">
                <a16:creationId xmlns:a16="http://schemas.microsoft.com/office/drawing/2014/main" id="{3DF4A171-879F-9DAB-EF8C-31748399CA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2575" y="4508500"/>
            <a:ext cx="4525963" cy="1279525"/>
          </a:xfrm>
        </p:spPr>
        <p:txBody>
          <a:bodyPr>
            <a:normAutofit fontScale="47500" lnSpcReduction="20000"/>
          </a:bodyPr>
          <a:lstStyle/>
          <a:p>
            <a:r>
              <a:rPr lang="it-IT" sz="4200" b="1" dirty="0">
                <a:solidFill>
                  <a:srgbClr val="EF7A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Giovanni </a:t>
            </a:r>
            <a:r>
              <a:rPr lang="it-IT" sz="4200" b="1" dirty="0" err="1">
                <a:solidFill>
                  <a:srgbClr val="EF7A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quartararo</a:t>
            </a:r>
            <a:endParaRPr lang="it-IT" sz="4200" b="1" dirty="0">
              <a:solidFill>
                <a:srgbClr val="EF7A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b="1" dirty="0">
                <a:solidFill>
                  <a:srgbClr val="EF7A2D"/>
                </a:solidFill>
              </a:rPr>
              <a:t>SOC Chirurgia generale metabolica e bariatrica</a:t>
            </a:r>
          </a:p>
          <a:p>
            <a:r>
              <a:rPr lang="it-IT" sz="2800" b="1" dirty="0" err="1">
                <a:solidFill>
                  <a:srgbClr val="EF7A2D"/>
                </a:solidFill>
              </a:rPr>
              <a:t>p.o.</a:t>
            </a:r>
            <a:r>
              <a:rPr lang="it-IT" sz="2800" b="1" dirty="0">
                <a:solidFill>
                  <a:srgbClr val="EF7A2D"/>
                </a:solidFill>
              </a:rPr>
              <a:t> S. Maria Nuova – USL Toscana Centro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D9967C-8C6E-646D-8814-590486F4C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hirurgia Post Bariatrica - Dr. Pietro Loschi Chirurgia Plastica">
            <a:extLst>
              <a:ext uri="{FF2B5EF4-FFF2-40B4-BE49-F238E27FC236}">
                <a16:creationId xmlns:a16="http://schemas.microsoft.com/office/drawing/2014/main" id="{AB793FEF-B5E4-CEB4-C14F-9C7C07B52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46" y="1028259"/>
            <a:ext cx="3743934" cy="3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astasi Addominale: cos'è, sintomi e rimedi">
            <a:extLst>
              <a:ext uri="{FF2B5EF4-FFF2-40B4-BE49-F238E27FC236}">
                <a16:creationId xmlns:a16="http://schemas.microsoft.com/office/drawing/2014/main" id="{9FFE4157-91DD-59AB-A148-455A5EF4EB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81" y="1011981"/>
            <a:ext cx="4231375" cy="357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AC138C11-8B9A-4033-437D-99D402198769}"/>
              </a:ext>
            </a:extLst>
          </p:cNvPr>
          <p:cNvSpPr/>
          <p:nvPr/>
        </p:nvSpPr>
        <p:spPr>
          <a:xfrm>
            <a:off x="4732689" y="2680192"/>
            <a:ext cx="1951348" cy="6308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Risultati immagini per young surgeon clipart">
            <a:extLst>
              <a:ext uri="{FF2B5EF4-FFF2-40B4-BE49-F238E27FC236}">
                <a16:creationId xmlns:a16="http://schemas.microsoft.com/office/drawing/2014/main" id="{90AA5040-2645-7C40-3F3F-64CC116B0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64" y="3370890"/>
            <a:ext cx="730016" cy="14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9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33B147-1415-BE44-3EE5-E2B22ADC5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FD691BB-2EC5-81E9-B8FF-25C9AE455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710" y="474542"/>
            <a:ext cx="6568798" cy="464609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3AE0113-5042-6424-B0CC-16E77807A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09" y="384200"/>
            <a:ext cx="3737172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57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C1F5AC79-59A2-2EBD-8CCD-868D455937A8}"/>
              </a:ext>
            </a:extLst>
          </p:cNvPr>
          <p:cNvSpPr/>
          <p:nvPr/>
        </p:nvSpPr>
        <p:spPr>
          <a:xfrm>
            <a:off x="1097280" y="3090672"/>
            <a:ext cx="4122560" cy="823847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/>
              <a:t>Rischio di risultato sub‑ottimale anche quando ripari l’ernia a causa della diastasi se &gt;D2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F973AF45-C53D-1979-75A4-7E6EB2531D65}"/>
              </a:ext>
            </a:extLst>
          </p:cNvPr>
          <p:cNvSpPr/>
          <p:nvPr/>
        </p:nvSpPr>
        <p:spPr>
          <a:xfrm>
            <a:off x="1097280" y="4210755"/>
            <a:ext cx="4122560" cy="68889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/>
              <a:t>Nel post bariatrico è possibile riparare la diastasi anche senza ernia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6EAEB9-E26C-2376-7A55-75FB97940D59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/>
              <a:t>Caratteristiche peculiari del paziente post-bariatrica</a:t>
            </a:r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4A7545EE-9C9E-4A56-8ADB-A824FC8717EB}"/>
              </a:ext>
            </a:extLst>
          </p:cNvPr>
          <p:cNvSpPr/>
          <p:nvPr/>
        </p:nvSpPr>
        <p:spPr>
          <a:xfrm>
            <a:off x="1097280" y="2109522"/>
            <a:ext cx="4122560" cy="68889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/>
              <a:t>Nel post bariatrico è quasi sempre presente la diastasi e il floppy </a:t>
            </a:r>
            <a:r>
              <a:rPr lang="it-IT" dirty="0" err="1"/>
              <a:t>abdomen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7" name="Picture 2" descr="PERICOLO-DANGER-PELIGRO-OPASNOST-ΚΙΝΔΥΝΟΣ - Barka srl">
            <a:extLst>
              <a:ext uri="{FF2B5EF4-FFF2-40B4-BE49-F238E27FC236}">
                <a16:creationId xmlns:a16="http://schemas.microsoft.com/office/drawing/2014/main" id="{D09AA760-7580-6F0D-9035-1B775FE4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15" y="2774122"/>
            <a:ext cx="1316673" cy="1316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64496CEF-3031-7D0D-1004-0D659B1BC1FE}"/>
              </a:ext>
            </a:extLst>
          </p:cNvPr>
          <p:cNvSpPr/>
          <p:nvPr/>
        </p:nvSpPr>
        <p:spPr>
          <a:xfrm>
            <a:off x="7598100" y="2380510"/>
            <a:ext cx="4122560" cy="68889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/>
              <a:t>Gestione Cicatrice ombelicale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C611C467-1565-1CA9-30DA-9E34B4BA0EFD}"/>
              </a:ext>
            </a:extLst>
          </p:cNvPr>
          <p:cNvSpPr/>
          <p:nvPr/>
        </p:nvSpPr>
        <p:spPr>
          <a:xfrm>
            <a:off x="7671063" y="3866309"/>
            <a:ext cx="4122560" cy="68889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/>
              <a:t>Rischio weight </a:t>
            </a:r>
            <a:r>
              <a:rPr lang="it-IT" dirty="0" err="1"/>
              <a:t>regain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028" name="Picture 4" descr="Grembiuli di pelle sull'addome? Addominoplastica, il makeover in post  obesità | Chirurgia Plastica - Catania - Sicilia">
            <a:extLst>
              <a:ext uri="{FF2B5EF4-FFF2-40B4-BE49-F238E27FC236}">
                <a16:creationId xmlns:a16="http://schemas.microsoft.com/office/drawing/2014/main" id="{6E5C77C3-6A38-45BF-93D1-9D27E60F8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74"/>
          <a:stretch>
            <a:fillRect/>
          </a:stretch>
        </p:blipFill>
        <p:spPr bwMode="auto">
          <a:xfrm>
            <a:off x="10265790" y="26441"/>
            <a:ext cx="1926210" cy="19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Ombelico</a:t>
            </a:r>
            <a:r>
              <a:rPr dirty="0"/>
              <a:t> &amp; </a:t>
            </a:r>
            <a:r>
              <a:rPr dirty="0" err="1"/>
              <a:t>vascolarizzazione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 err="1"/>
              <a:t>Apporto</a:t>
            </a:r>
            <a:r>
              <a:rPr dirty="0"/>
              <a:t>: </a:t>
            </a:r>
            <a:endParaRPr lang="it-IT" dirty="0"/>
          </a:p>
          <a:p>
            <a:r>
              <a:rPr lang="it-IT" dirty="0"/>
              <a:t>1) </a:t>
            </a:r>
            <a:r>
              <a:rPr dirty="0" err="1"/>
              <a:t>peduncolo</a:t>
            </a:r>
            <a:r>
              <a:rPr dirty="0"/>
              <a:t> fibro‑</a:t>
            </a:r>
            <a:r>
              <a:rPr dirty="0" err="1"/>
              <a:t>cutaneo</a:t>
            </a:r>
            <a:r>
              <a:rPr dirty="0"/>
              <a:t> + </a:t>
            </a:r>
            <a:r>
              <a:rPr dirty="0" err="1"/>
              <a:t>plesso</a:t>
            </a:r>
            <a:r>
              <a:rPr dirty="0"/>
              <a:t> </a:t>
            </a:r>
            <a:r>
              <a:rPr dirty="0" err="1"/>
              <a:t>sottodermico</a:t>
            </a:r>
            <a:r>
              <a:rPr dirty="0"/>
              <a:t> peri</a:t>
            </a:r>
            <a:r>
              <a:rPr lang="it-IT" dirty="0"/>
              <a:t>o</a:t>
            </a:r>
            <a:r>
              <a:rPr dirty="0" err="1"/>
              <a:t>mbilicale</a:t>
            </a:r>
            <a:r>
              <a:rPr dirty="0"/>
              <a:t>;</a:t>
            </a:r>
            <a:endParaRPr lang="it-IT" dirty="0"/>
          </a:p>
          <a:p>
            <a:r>
              <a:rPr lang="it-IT" dirty="0"/>
              <a:t>2)</a:t>
            </a:r>
            <a:r>
              <a:rPr dirty="0"/>
              <a:t> </a:t>
            </a:r>
            <a:r>
              <a:rPr dirty="0" err="1"/>
              <a:t>perforanti</a:t>
            </a:r>
            <a:r>
              <a:rPr dirty="0"/>
              <a:t> </a:t>
            </a:r>
            <a:r>
              <a:rPr dirty="0" err="1"/>
              <a:t>epigastriche</a:t>
            </a:r>
            <a:r>
              <a:rPr dirty="0"/>
              <a:t> sup/inf</a:t>
            </a:r>
            <a:endParaRPr lang="it-IT" dirty="0"/>
          </a:p>
          <a:p>
            <a:endParaRPr dirty="0"/>
          </a:p>
          <a:p>
            <a:r>
              <a:rPr dirty="0" err="1"/>
              <a:t>Rischio</a:t>
            </a:r>
            <a:r>
              <a:rPr dirty="0"/>
              <a:t> ischemia/</a:t>
            </a:r>
            <a:r>
              <a:rPr dirty="0" err="1"/>
              <a:t>necrosi</a:t>
            </a:r>
            <a:r>
              <a:rPr dirty="0"/>
              <a:t> </a:t>
            </a:r>
            <a:r>
              <a:rPr dirty="0" err="1"/>
              <a:t>quando</a:t>
            </a:r>
            <a:r>
              <a:rPr dirty="0"/>
              <a:t>:</a:t>
            </a:r>
          </a:p>
          <a:p>
            <a:pPr lvl="1"/>
            <a:r>
              <a:rPr dirty="0"/>
              <a:t>• </a:t>
            </a:r>
            <a:r>
              <a:rPr dirty="0" err="1"/>
              <a:t>Scheletrizzazione</a:t>
            </a:r>
            <a:r>
              <a:rPr dirty="0"/>
              <a:t> </a:t>
            </a:r>
            <a:r>
              <a:rPr dirty="0" err="1"/>
              <a:t>circonferenziale</a:t>
            </a:r>
            <a:r>
              <a:rPr dirty="0"/>
              <a:t> del </a:t>
            </a:r>
            <a:r>
              <a:rPr dirty="0" err="1"/>
              <a:t>peduncolo</a:t>
            </a:r>
            <a:endParaRPr dirty="0"/>
          </a:p>
          <a:p>
            <a:pPr lvl="1"/>
            <a:r>
              <a:rPr dirty="0"/>
              <a:t>• </a:t>
            </a:r>
            <a:r>
              <a:rPr dirty="0" err="1"/>
              <a:t>Disinserzione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fascia per </a:t>
            </a:r>
            <a:r>
              <a:rPr dirty="0" err="1"/>
              <a:t>posizionare</a:t>
            </a:r>
            <a:r>
              <a:rPr dirty="0"/>
              <a:t>/</a:t>
            </a:r>
            <a:r>
              <a:rPr dirty="0" err="1"/>
              <a:t>ancorare</a:t>
            </a:r>
            <a:r>
              <a:rPr dirty="0"/>
              <a:t> </a:t>
            </a:r>
            <a:r>
              <a:rPr lang="it-IT" dirty="0"/>
              <a:t>la protesi</a:t>
            </a:r>
            <a:endParaRPr dirty="0"/>
          </a:p>
          <a:p>
            <a:pPr lvl="1"/>
            <a:r>
              <a:rPr dirty="0"/>
              <a:t>• </a:t>
            </a:r>
            <a:r>
              <a:rPr dirty="0" err="1"/>
              <a:t>Scollamenti</a:t>
            </a:r>
            <a:r>
              <a:rPr dirty="0"/>
              <a:t> </a:t>
            </a:r>
            <a:r>
              <a:rPr dirty="0" err="1"/>
              <a:t>estesi</a:t>
            </a:r>
            <a:r>
              <a:rPr dirty="0"/>
              <a:t> in </a:t>
            </a:r>
            <a:r>
              <a:rPr dirty="0" err="1"/>
              <a:t>addominoplastica</a:t>
            </a:r>
            <a:r>
              <a:rPr dirty="0"/>
              <a:t>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vascolarità</a:t>
            </a:r>
            <a:r>
              <a:rPr dirty="0"/>
              <a:t> </a:t>
            </a:r>
            <a:r>
              <a:rPr dirty="0" err="1"/>
              <a:t>compromessa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232930-032E-F955-203B-A7F4E5802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71" y="1858967"/>
            <a:ext cx="2924412" cy="3261674"/>
          </a:xfrm>
          <a:prstGeom prst="rect">
            <a:avLst/>
          </a:prstGeom>
        </p:spPr>
      </p:pic>
      <p:sp>
        <p:nvSpPr>
          <p:cNvPr id="5" name="Freccia in giù 4">
            <a:extLst>
              <a:ext uri="{FF2B5EF4-FFF2-40B4-BE49-F238E27FC236}">
                <a16:creationId xmlns:a16="http://schemas.microsoft.com/office/drawing/2014/main" id="{15734025-4E49-3449-F4E3-643A572BC2E7}"/>
              </a:ext>
            </a:extLst>
          </p:cNvPr>
          <p:cNvSpPr/>
          <p:nvPr/>
        </p:nvSpPr>
        <p:spPr>
          <a:xfrm>
            <a:off x="5247624" y="3186260"/>
            <a:ext cx="518474" cy="89554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Opzioni di trattamento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dirty="0" err="1"/>
              <a:t>Approccio</a:t>
            </a:r>
            <a:r>
              <a:rPr dirty="0"/>
              <a:t> </a:t>
            </a:r>
            <a:r>
              <a:rPr dirty="0" err="1"/>
              <a:t>combinato</a:t>
            </a:r>
            <a:r>
              <a:rPr dirty="0"/>
              <a:t> (un tempo):</a:t>
            </a:r>
          </a:p>
          <a:p>
            <a:pPr lvl="1"/>
            <a:r>
              <a:rPr lang="it-IT" dirty="0"/>
              <a:t>Riparazione </a:t>
            </a:r>
            <a:r>
              <a:rPr dirty="0" err="1"/>
              <a:t>Diastasi</a:t>
            </a:r>
            <a:r>
              <a:rPr dirty="0"/>
              <a:t> ± </a:t>
            </a:r>
            <a:r>
              <a:rPr dirty="0" err="1"/>
              <a:t>rinforzo</a:t>
            </a:r>
            <a:r>
              <a:rPr lang="it-IT" dirty="0"/>
              <a:t> protesico (con o senza ernia)</a:t>
            </a:r>
            <a:r>
              <a:rPr dirty="0"/>
              <a:t> + </a:t>
            </a:r>
            <a:r>
              <a:rPr dirty="0" err="1"/>
              <a:t>addominoplastica</a:t>
            </a:r>
            <a:endParaRPr dirty="0"/>
          </a:p>
          <a:p>
            <a:pPr lvl="1"/>
            <a:r>
              <a:rPr lang="it-IT" dirty="0">
                <a:sym typeface="Wingdings" panose="05000000000000000000" pitchFamily="2" charset="2"/>
              </a:rPr>
              <a:t></a:t>
            </a:r>
            <a:r>
              <a:rPr dirty="0"/>
              <a:t>Unica </a:t>
            </a:r>
            <a:r>
              <a:rPr dirty="0" err="1"/>
              <a:t>gestione</a:t>
            </a:r>
            <a:r>
              <a:rPr dirty="0"/>
              <a:t> del </a:t>
            </a:r>
            <a:r>
              <a:rPr dirty="0" err="1"/>
              <a:t>peduncolo</a:t>
            </a:r>
            <a:r>
              <a:rPr dirty="0"/>
              <a:t>, </a:t>
            </a:r>
            <a:r>
              <a:rPr dirty="0" err="1"/>
              <a:t>meno</a:t>
            </a:r>
            <a:r>
              <a:rPr dirty="0"/>
              <a:t> </a:t>
            </a:r>
            <a:r>
              <a:rPr dirty="0" err="1"/>
              <a:t>scollamenti</a:t>
            </a:r>
            <a:r>
              <a:rPr lang="it-IT" dirty="0"/>
              <a:t> ma necessari accorgimenti tecnici se utilizzo di rete protesica</a:t>
            </a:r>
          </a:p>
          <a:p>
            <a:pPr lvl="1"/>
            <a:r>
              <a:rPr lang="it-IT" dirty="0"/>
              <a:t>Valutare </a:t>
            </a:r>
            <a:r>
              <a:rPr lang="it-IT" dirty="0" err="1"/>
              <a:t>intraoperatoriamente</a:t>
            </a:r>
            <a:r>
              <a:rPr lang="it-IT" dirty="0"/>
              <a:t> opportunità di creare di neo-ombelico in caso di ischemia</a:t>
            </a:r>
          </a:p>
          <a:p>
            <a:pPr marL="201168" lvl="1" indent="0">
              <a:buNone/>
            </a:pPr>
            <a:endParaRPr dirty="0"/>
          </a:p>
          <a:p>
            <a:r>
              <a:rPr dirty="0"/>
              <a:t>Se due tempi</a:t>
            </a:r>
            <a:r>
              <a:rPr lang="it-IT" dirty="0"/>
              <a:t> (solo nei casi di ernia associata)</a:t>
            </a:r>
            <a:endParaRPr dirty="0"/>
          </a:p>
          <a:p>
            <a:pPr lvl="1"/>
            <a:r>
              <a:rPr dirty="0"/>
              <a:t>Primo tempo (</a:t>
            </a:r>
            <a:r>
              <a:rPr lang="it-IT" dirty="0"/>
              <a:t>chirurgia di parete</a:t>
            </a:r>
            <a:r>
              <a:rPr dirty="0"/>
              <a:t>): </a:t>
            </a:r>
            <a:r>
              <a:rPr dirty="0" err="1"/>
              <a:t>evitare</a:t>
            </a:r>
            <a:r>
              <a:rPr dirty="0"/>
              <a:t> </a:t>
            </a:r>
            <a:r>
              <a:rPr dirty="0" err="1"/>
              <a:t>sco</a:t>
            </a:r>
            <a:r>
              <a:rPr lang="it-IT" dirty="0"/>
              <a:t>l</a:t>
            </a:r>
            <a:r>
              <a:rPr dirty="0" err="1"/>
              <a:t>lamento</a:t>
            </a:r>
            <a:r>
              <a:rPr dirty="0"/>
              <a:t> </a:t>
            </a:r>
            <a:r>
              <a:rPr dirty="0" err="1"/>
              <a:t>circonferenziale</a:t>
            </a:r>
            <a:r>
              <a:rPr lang="it-IT" dirty="0"/>
              <a:t> della cicatrice </a:t>
            </a:r>
          </a:p>
          <a:p>
            <a:pPr marL="201168" lvl="1" indent="0">
              <a:buNone/>
            </a:pPr>
            <a:r>
              <a:rPr lang="it-IT" dirty="0"/>
              <a:t>ombelicale e </a:t>
            </a:r>
            <a:r>
              <a:rPr dirty="0" err="1"/>
              <a:t>conservare</a:t>
            </a:r>
            <a:r>
              <a:rPr dirty="0"/>
              <a:t> </a:t>
            </a:r>
            <a:r>
              <a:rPr dirty="0" err="1"/>
              <a:t>ponti</a:t>
            </a:r>
            <a:r>
              <a:rPr dirty="0"/>
              <a:t> </a:t>
            </a:r>
            <a:r>
              <a:rPr lang="it-IT" dirty="0"/>
              <a:t>fasciali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tecniche mininvasive che rispettino l’apporto vascolare</a:t>
            </a:r>
          </a:p>
          <a:p>
            <a:pPr lvl="1"/>
            <a:endParaRPr dirty="0"/>
          </a:p>
          <a:p>
            <a:pPr lvl="1"/>
            <a:r>
              <a:rPr dirty="0"/>
              <a:t>Secondo tempo (</a:t>
            </a:r>
            <a:r>
              <a:rPr lang="it-IT" dirty="0"/>
              <a:t>chirurgia plastica</a:t>
            </a:r>
            <a:r>
              <a:rPr dirty="0"/>
              <a:t>): </a:t>
            </a:r>
            <a:r>
              <a:rPr lang="it-IT" dirty="0"/>
              <a:t>non prima di 6</a:t>
            </a:r>
            <a:r>
              <a:rPr dirty="0"/>
              <a:t> </a:t>
            </a:r>
            <a:r>
              <a:rPr lang="it-IT" dirty="0"/>
              <a:t>mesi, eseguire marcatura doppler guidata delle perforanti prima dello scollamento e informare il paziente circa rischio aumentato di </a:t>
            </a:r>
            <a:r>
              <a:rPr dirty="0"/>
              <a:t>neo‑</a:t>
            </a:r>
            <a:r>
              <a:rPr dirty="0" err="1"/>
              <a:t>ombelic</a:t>
            </a:r>
            <a:r>
              <a:rPr lang="it-IT" dirty="0"/>
              <a:t>o </a:t>
            </a:r>
            <a:r>
              <a:rPr lang="it-IT" dirty="0" err="1"/>
              <a:t>o</a:t>
            </a:r>
            <a:r>
              <a:rPr lang="it-IT" dirty="0"/>
              <a:t> ischemia postoperatoria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C9690E-B47E-1AD8-2DD2-F65B1A49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0437" y="0"/>
            <a:ext cx="2331562" cy="2763149"/>
          </a:xfrm>
          <a:prstGeom prst="rect">
            <a:avLst/>
          </a:prstGeom>
        </p:spPr>
      </p:pic>
      <p:pic>
        <p:nvPicPr>
          <p:cNvPr id="5" name="Picture 4" descr="Illustrations of surgical interventions. Four main surgical interventions for treating DRAM. A laparoscopic plication of the entire midline with mesh reinforcement, performed in 59 patients; B open plication of the posterior rectus fascia, performed in 254 patients; C modified Chevrel repair, performed in 52 patients; D Rives-Stoppa like repair with or without mesh reinforcement, performed in 948 patients">
            <a:extLst>
              <a:ext uri="{FF2B5EF4-FFF2-40B4-BE49-F238E27FC236}">
                <a16:creationId xmlns:a16="http://schemas.microsoft.com/office/drawing/2014/main" id="{F9183BAC-A78D-AC04-D863-29BED0CF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00" y="542235"/>
            <a:ext cx="2684513" cy="156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mandare il timbro Immagini senza sfondo e Foto Stock ritagliate - Alamy">
            <a:extLst>
              <a:ext uri="{FF2B5EF4-FFF2-40B4-BE49-F238E27FC236}">
                <a16:creationId xmlns:a16="http://schemas.microsoft.com/office/drawing/2014/main" id="{44389760-7D13-8441-9BC5-CA0C53691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6598" r="5537" b="11340"/>
          <a:stretch>
            <a:fillRect/>
          </a:stretch>
        </p:blipFill>
        <p:spPr bwMode="auto">
          <a:xfrm>
            <a:off x="9842684" y="3049752"/>
            <a:ext cx="1890789" cy="188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D3E73-F545-B79B-280D-37372B3C5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Dove posizionare la rete nella diastasi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E6CD3BA-590D-477F-4BAD-3BF1646B5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0667"/>
          <a:stretch>
            <a:fillRect/>
          </a:stretch>
        </p:blipFill>
        <p:spPr>
          <a:xfrm>
            <a:off x="122548" y="1835870"/>
            <a:ext cx="12183533" cy="3840480"/>
          </a:xfrm>
        </p:spPr>
      </p:pic>
    </p:spTree>
    <p:extLst>
      <p:ext uri="{BB962C8B-B14F-4D97-AF65-F5344CB8AC3E}">
        <p14:creationId xmlns:p14="http://schemas.microsoft.com/office/powerpoint/2010/main" val="517600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F667B-0C89-1740-68E9-805E77957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957BBC-A73A-D817-4670-A7FAC217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Dove posizionare la rete nella diastasi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1EA4D2-7940-494C-6539-78A27D4F0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Picture 2" descr="Guidelines – EHS">
            <a:extLst>
              <a:ext uri="{FF2B5EF4-FFF2-40B4-BE49-F238E27FC236}">
                <a16:creationId xmlns:a16="http://schemas.microsoft.com/office/drawing/2014/main" id="{30135F22-0DD3-5BCC-2619-A4BA735F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248" y="3843419"/>
            <a:ext cx="28670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317743F-13CE-3298-8FE4-B75E08E8A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3419"/>
            <a:ext cx="10070234" cy="1754978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282533F7-DC3F-C699-45EA-53D2E162849B}"/>
              </a:ext>
            </a:extLst>
          </p:cNvPr>
          <p:cNvSpPr/>
          <p:nvPr/>
        </p:nvSpPr>
        <p:spPr>
          <a:xfrm>
            <a:off x="164074" y="2558285"/>
            <a:ext cx="3962400" cy="48668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Preferibilmente</a:t>
            </a:r>
            <a:r>
              <a:rPr lang="en-US" dirty="0"/>
              <a:t> Sub-Lay. 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90E810E-2364-DD4E-9664-FB9EC6EA53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8549"/>
          <a:stretch>
            <a:fillRect/>
          </a:stretch>
        </p:blipFill>
        <p:spPr>
          <a:xfrm>
            <a:off x="6124978" y="2305853"/>
            <a:ext cx="6067022" cy="105875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F26717E-1921-A34C-42DB-19AA8CD5EFDF}"/>
              </a:ext>
            </a:extLst>
          </p:cNvPr>
          <p:cNvSpPr/>
          <p:nvPr/>
        </p:nvSpPr>
        <p:spPr>
          <a:xfrm>
            <a:off x="6323825" y="2307985"/>
            <a:ext cx="3478490" cy="5935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87E67CF7-32A7-AD20-0C84-0B6488528478}"/>
              </a:ext>
            </a:extLst>
          </p:cNvPr>
          <p:cNvSpPr/>
          <p:nvPr/>
        </p:nvSpPr>
        <p:spPr>
          <a:xfrm>
            <a:off x="4553146" y="2535810"/>
            <a:ext cx="1376314" cy="4866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61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D96F54-30EB-82E0-74A5-A58F469C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Riparazione protesica Diastasi e addominoplastica / mini-addominoplastica: quali opzioni?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F4BA8C3-3259-0EA8-1678-86CBC31F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448" y="0"/>
            <a:ext cx="96996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iastasi Foto stock - Foto stock gratuite e royalty free da Dreamstime">
            <a:extLst>
              <a:ext uri="{FF2B5EF4-FFF2-40B4-BE49-F238E27FC236}">
                <a16:creationId xmlns:a16="http://schemas.microsoft.com/office/drawing/2014/main" id="{4B93A0E4-8D8B-DF1A-FB90-D7409C9F20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72" y="2851672"/>
            <a:ext cx="3212959" cy="21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rgery Medical Doctor - Surgeon - Free vector clipart images on  creazilla.com">
            <a:extLst>
              <a:ext uri="{FF2B5EF4-FFF2-40B4-BE49-F238E27FC236}">
                <a16:creationId xmlns:a16="http://schemas.microsoft.com/office/drawing/2014/main" id="{C67C28C4-4AC7-E6E5-790A-7C0ED93EF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933" y="2275125"/>
            <a:ext cx="168592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ubMed | Library">
            <a:extLst>
              <a:ext uri="{FF2B5EF4-FFF2-40B4-BE49-F238E27FC236}">
                <a16:creationId xmlns:a16="http://schemas.microsoft.com/office/drawing/2014/main" id="{2C80EB75-1836-64DD-B46E-7A9AC69D4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69" y="1730810"/>
            <a:ext cx="1545790" cy="154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Letteratura Png, Vettori, PSD e Clipart per il download gratuito Pngtree">
            <a:extLst>
              <a:ext uri="{FF2B5EF4-FFF2-40B4-BE49-F238E27FC236}">
                <a16:creationId xmlns:a16="http://schemas.microsoft.com/office/drawing/2014/main" id="{53D2340B-E33B-D138-AB26-7C9C420CFC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0" name="Picture 12" descr="Medical Literature Stock Illustrations – 3,614 Medical Literature Stock  Illustrations, Vectors &amp; Clipart - Dreamstime">
            <a:extLst>
              <a:ext uri="{FF2B5EF4-FFF2-40B4-BE49-F238E27FC236}">
                <a16:creationId xmlns:a16="http://schemas.microsoft.com/office/drawing/2014/main" id="{459F07B6-DB31-EE19-0D18-52B08F072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18" y="3785515"/>
            <a:ext cx="1757363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90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867266"/>
            <a:ext cx="7367990" cy="870094"/>
          </a:xfrm>
        </p:spPr>
        <p:txBody>
          <a:bodyPr>
            <a:normAutofit fontScale="90000"/>
          </a:bodyPr>
          <a:lstStyle/>
          <a:p>
            <a:r>
              <a:rPr dirty="0"/>
              <a:t>IPOM VL (</a:t>
            </a:r>
            <a:r>
              <a:rPr dirty="0" err="1"/>
              <a:t>laparo</a:t>
            </a:r>
            <a:r>
              <a:rPr dirty="0"/>
              <a:t>) + </a:t>
            </a:r>
            <a:r>
              <a:rPr dirty="0" err="1"/>
              <a:t>addominoplastica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 err="1"/>
              <a:t>Evidenza</a:t>
            </a:r>
            <a:r>
              <a:rPr lang="it-IT" dirty="0"/>
              <a:t> in letteratura</a:t>
            </a:r>
            <a:r>
              <a:rPr dirty="0"/>
              <a:t>:</a:t>
            </a:r>
          </a:p>
          <a:p>
            <a:pPr lvl="1"/>
            <a:r>
              <a:rPr dirty="0"/>
              <a:t>Serie </a:t>
            </a:r>
            <a:r>
              <a:rPr dirty="0" err="1"/>
              <a:t>retrospettive</a:t>
            </a:r>
            <a:r>
              <a:rPr dirty="0"/>
              <a:t>: </a:t>
            </a:r>
            <a:r>
              <a:rPr lang="it-IT" dirty="0"/>
              <a:t>combinazione con addominoplastica con buoni risultati in sicurezza</a:t>
            </a:r>
            <a:r>
              <a:rPr dirty="0"/>
              <a:t>;</a:t>
            </a:r>
            <a:endParaRPr lang="it-IT" dirty="0"/>
          </a:p>
          <a:p>
            <a:pPr lvl="1"/>
            <a:r>
              <a:rPr dirty="0"/>
              <a:t> ↑ seroma ma senza ↑ </a:t>
            </a:r>
            <a:r>
              <a:rPr dirty="0" err="1"/>
              <a:t>recidive</a:t>
            </a:r>
            <a:r>
              <a:rPr dirty="0"/>
              <a:t> </a:t>
            </a:r>
            <a:endParaRPr lang="it-IT" dirty="0"/>
          </a:p>
          <a:p>
            <a:pPr lvl="1"/>
            <a:r>
              <a:rPr dirty="0"/>
              <a:t>Ampie </a:t>
            </a:r>
            <a:r>
              <a:rPr dirty="0" err="1"/>
              <a:t>serie</a:t>
            </a:r>
            <a:r>
              <a:rPr dirty="0"/>
              <a:t> combinate </a:t>
            </a:r>
            <a:r>
              <a:rPr dirty="0" err="1"/>
              <a:t>lipo</a:t>
            </a:r>
            <a:r>
              <a:rPr dirty="0"/>
              <a:t>/</a:t>
            </a:r>
            <a:r>
              <a:rPr dirty="0" err="1"/>
              <a:t>addominoplastica</a:t>
            </a:r>
            <a:r>
              <a:rPr dirty="0"/>
              <a:t> + </a:t>
            </a:r>
            <a:r>
              <a:rPr lang="it-IT" dirty="0"/>
              <a:t>IPOM VL</a:t>
            </a:r>
            <a:r>
              <a:rPr dirty="0"/>
              <a:t>: </a:t>
            </a:r>
            <a:r>
              <a:rPr lang="it-IT" dirty="0"/>
              <a:t>apparente </a:t>
            </a:r>
            <a:r>
              <a:rPr dirty="0" err="1"/>
              <a:t>approccio</a:t>
            </a:r>
            <a:r>
              <a:rPr dirty="0"/>
              <a:t> </a:t>
            </a:r>
            <a:r>
              <a:rPr dirty="0" err="1"/>
              <a:t>combinato</a:t>
            </a:r>
            <a:r>
              <a:rPr dirty="0"/>
              <a:t> </a:t>
            </a:r>
            <a:r>
              <a:rPr dirty="0" err="1"/>
              <a:t>sicuro</a:t>
            </a:r>
            <a:endParaRPr dirty="0"/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C5C9C8B6-CBE5-83F6-B869-F64101164F1C}"/>
              </a:ext>
            </a:extLst>
          </p:cNvPr>
          <p:cNvSpPr/>
          <p:nvPr/>
        </p:nvSpPr>
        <p:spPr>
          <a:xfrm>
            <a:off x="6511068" y="3687349"/>
            <a:ext cx="4122560" cy="68889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Basso rischio di ischemia del peduncolo ombelicale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577CF2B6-B3C3-7FA0-B515-D934462C2512}"/>
              </a:ext>
            </a:extLst>
          </p:cNvPr>
          <p:cNvSpPr/>
          <p:nvPr/>
        </p:nvSpPr>
        <p:spPr>
          <a:xfrm>
            <a:off x="1367376" y="3716205"/>
            <a:ext cx="4122560" cy="68889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 err="1">
                <a:solidFill>
                  <a:srgbClr val="FFFFFF"/>
                </a:solidFill>
                <a:latin typeface="Verdana"/>
              </a:rPr>
              <a:t>Plicatura</a:t>
            </a:r>
            <a:r>
              <a:rPr lang="it-IT" dirty="0">
                <a:solidFill>
                  <a:srgbClr val="FFFFFF"/>
                </a:solidFill>
                <a:latin typeface="Verdana"/>
              </a:rPr>
              <a:t> dei retti anteriore prima del posizionamento della protesi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6E7A8C36-788B-1D92-BD2C-F6390CD49C82}"/>
              </a:ext>
            </a:extLst>
          </p:cNvPr>
          <p:cNvSpPr/>
          <p:nvPr/>
        </p:nvSpPr>
        <p:spPr>
          <a:xfrm>
            <a:off x="3207466" y="4495385"/>
            <a:ext cx="4347327" cy="1517715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Intraperitoneale</a:t>
            </a:r>
            <a:endParaRPr lang="en-US" dirty="0"/>
          </a:p>
          <a:p>
            <a:pPr algn="ctr"/>
            <a:r>
              <a:rPr lang="en-US" dirty="0" err="1"/>
              <a:t>Viscerolisi</a:t>
            </a:r>
            <a:endParaRPr lang="en-US" dirty="0"/>
          </a:p>
          <a:p>
            <a:pPr algn="ctr"/>
            <a:r>
              <a:rPr lang="en-US" dirty="0"/>
              <a:t>Rischi </a:t>
            </a:r>
            <a:r>
              <a:rPr lang="en-US" dirty="0" err="1"/>
              <a:t>infettivi</a:t>
            </a:r>
            <a:r>
              <a:rPr lang="en-US" dirty="0"/>
              <a:t> / </a:t>
            </a:r>
            <a:r>
              <a:rPr lang="en-US" dirty="0" err="1"/>
              <a:t>fistola</a:t>
            </a:r>
            <a:r>
              <a:rPr lang="en-US" dirty="0"/>
              <a:t> </a:t>
            </a:r>
            <a:r>
              <a:rPr lang="en-US" dirty="0" err="1"/>
              <a:t>teorici</a:t>
            </a:r>
            <a:endParaRPr lang="en-US" dirty="0"/>
          </a:p>
          <a:p>
            <a:pPr algn="ctr"/>
            <a:r>
              <a:rPr lang="en-US" dirty="0"/>
              <a:t>Dolore </a:t>
            </a:r>
            <a:r>
              <a:rPr lang="en-US" dirty="0" err="1"/>
              <a:t>cronico</a:t>
            </a:r>
            <a:endParaRPr lang="en-US" dirty="0"/>
          </a:p>
          <a:p>
            <a:pPr algn="ctr"/>
            <a:r>
              <a:rPr lang="en-US" dirty="0" err="1"/>
              <a:t>Sieroma</a:t>
            </a:r>
            <a:r>
              <a:rPr lang="en-US" dirty="0"/>
              <a:t> </a:t>
            </a:r>
            <a:r>
              <a:rPr lang="en-US" dirty="0" err="1"/>
              <a:t>periprotesico</a:t>
            </a:r>
            <a:endParaRPr lang="en-US" dirty="0"/>
          </a:p>
          <a:p>
            <a:pPr algn="ctr"/>
            <a:endParaRPr lang="it-IT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2712BDF-8FAE-165D-DA11-A0612A42DAE8}"/>
              </a:ext>
            </a:extLst>
          </p:cNvPr>
          <p:cNvSpPr txBox="1"/>
          <p:nvPr/>
        </p:nvSpPr>
        <p:spPr>
          <a:xfrm>
            <a:off x="7686471" y="5608410"/>
            <a:ext cx="450552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 i="1"/>
            </a:pPr>
            <a:r>
              <a:rPr lang="da-DK" sz="1600" dirty="0"/>
              <a:t>Boiko VV et al. AML Journal. 2020</a:t>
            </a:r>
          </a:p>
          <a:p>
            <a:pPr>
              <a:defRPr sz="1200" i="1"/>
            </a:pPr>
            <a:r>
              <a:rPr lang="da-DK" sz="1600" dirty="0"/>
              <a:t>Erfan MA et al. Plast Reconstr Surg Glob Open. 2023</a:t>
            </a:r>
          </a:p>
          <a:p>
            <a:pPr>
              <a:defRPr sz="1200" i="1"/>
            </a:pPr>
            <a:endParaRPr lang="da-DK" sz="1600" dirty="0"/>
          </a:p>
          <a:p>
            <a:pPr>
              <a:defRPr sz="1200" i="1"/>
            </a:pPr>
            <a:endParaRPr lang="da-DK" sz="16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9324ACF-411B-F786-7F59-C3EBEDB2C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173" y="0"/>
            <a:ext cx="3971827" cy="2331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14" y="1194219"/>
            <a:ext cx="8120249" cy="416668"/>
          </a:xfrm>
        </p:spPr>
        <p:txBody>
          <a:bodyPr>
            <a:normAutofit fontScale="90000"/>
          </a:bodyPr>
          <a:lstStyle/>
          <a:p>
            <a:r>
              <a:rPr dirty="0"/>
              <a:t>LIRA + </a:t>
            </a:r>
            <a:r>
              <a:rPr dirty="0" err="1"/>
              <a:t>addominoplastica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548" y="2194274"/>
            <a:ext cx="10058400" cy="1162900"/>
          </a:xfrm>
        </p:spPr>
        <p:txBody>
          <a:bodyPr>
            <a:normAutofit/>
          </a:bodyPr>
          <a:lstStyle/>
          <a:p>
            <a:r>
              <a:rPr dirty="0" err="1"/>
              <a:t>Evidenza</a:t>
            </a:r>
            <a:r>
              <a:rPr lang="it-IT" dirty="0"/>
              <a:t> nelle serie pubblicate (retrospettivi)</a:t>
            </a:r>
            <a:r>
              <a:rPr dirty="0"/>
              <a:t>:</a:t>
            </a:r>
          </a:p>
          <a:p>
            <a:pPr lvl="1"/>
            <a:r>
              <a:rPr dirty="0"/>
              <a:t>LIRA </a:t>
            </a:r>
            <a:r>
              <a:rPr lang="it-IT" dirty="0"/>
              <a:t>e addominoplastica </a:t>
            </a:r>
            <a:r>
              <a:rPr dirty="0" err="1"/>
              <a:t>efficaci</a:t>
            </a:r>
            <a:r>
              <a:rPr dirty="0"/>
              <a:t> per DR </a:t>
            </a:r>
            <a:r>
              <a:rPr lang="it-IT" dirty="0"/>
              <a:t>anche di D2 e D3 </a:t>
            </a:r>
            <a:r>
              <a:rPr dirty="0"/>
              <a:t>+ </a:t>
            </a:r>
            <a:r>
              <a:rPr dirty="0" err="1"/>
              <a:t>ernie</a:t>
            </a:r>
            <a:r>
              <a:rPr lang="it-IT" dirty="0"/>
              <a:t> W1-W2</a:t>
            </a:r>
            <a:r>
              <a:rPr dirty="0"/>
              <a:t>;</a:t>
            </a:r>
            <a:endParaRPr lang="it-IT" dirty="0"/>
          </a:p>
          <a:p>
            <a:pPr lvl="1"/>
            <a:r>
              <a:rPr dirty="0"/>
              <a:t>basso </a:t>
            </a:r>
            <a:r>
              <a:rPr dirty="0" err="1"/>
              <a:t>tasso</a:t>
            </a:r>
            <a:r>
              <a:rPr dirty="0"/>
              <a:t> di </a:t>
            </a:r>
            <a:r>
              <a:rPr dirty="0" err="1"/>
              <a:t>complicanze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22139-5EFC-D8CB-37A2-4AC255A1CE90}"/>
              </a:ext>
            </a:extLst>
          </p:cNvPr>
          <p:cNvSpPr txBox="1"/>
          <p:nvPr/>
        </p:nvSpPr>
        <p:spPr>
          <a:xfrm>
            <a:off x="1428664" y="3339197"/>
            <a:ext cx="2948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 i="1"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Ferrara F. Fiori F.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Hernia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sz="1200" i="1"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Conde M.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Endosc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2018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sz="1200" i="1"/>
            </a:pPr>
            <a:endParaRPr sz="1600" dirty="0"/>
          </a:p>
        </p:txBody>
      </p: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0EC4D49C-7139-F5E0-2D99-DA1F09B53341}"/>
              </a:ext>
            </a:extLst>
          </p:cNvPr>
          <p:cNvSpPr/>
          <p:nvPr/>
        </p:nvSpPr>
        <p:spPr>
          <a:xfrm>
            <a:off x="5217052" y="3136199"/>
            <a:ext cx="4176703" cy="639580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Basso rischio di ischemia delle perforanti epigastriche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BA4CB0D2-3959-1FA5-E0DC-E7EAE2539E6F}"/>
              </a:ext>
            </a:extLst>
          </p:cNvPr>
          <p:cNvSpPr/>
          <p:nvPr/>
        </p:nvSpPr>
        <p:spPr>
          <a:xfrm>
            <a:off x="729309" y="4058612"/>
            <a:ext cx="4347327" cy="1517715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Intraperitoneale</a:t>
            </a:r>
            <a:endParaRPr lang="en-US" dirty="0"/>
          </a:p>
          <a:p>
            <a:pPr algn="ctr"/>
            <a:r>
              <a:rPr lang="en-US" dirty="0" err="1"/>
              <a:t>Viscerolisi</a:t>
            </a:r>
            <a:endParaRPr lang="en-US" dirty="0"/>
          </a:p>
          <a:p>
            <a:pPr algn="ctr"/>
            <a:r>
              <a:rPr lang="en-US" dirty="0"/>
              <a:t>Rischi </a:t>
            </a:r>
            <a:r>
              <a:rPr lang="en-US" dirty="0" err="1"/>
              <a:t>infettivi</a:t>
            </a:r>
            <a:r>
              <a:rPr lang="en-US" dirty="0"/>
              <a:t> / </a:t>
            </a:r>
            <a:r>
              <a:rPr lang="en-US" dirty="0" err="1"/>
              <a:t>fistola</a:t>
            </a:r>
            <a:r>
              <a:rPr lang="en-US" dirty="0"/>
              <a:t> </a:t>
            </a:r>
            <a:r>
              <a:rPr lang="en-US" dirty="0" err="1"/>
              <a:t>teorici</a:t>
            </a:r>
            <a:endParaRPr lang="en-US" dirty="0"/>
          </a:p>
          <a:p>
            <a:pPr algn="ctr"/>
            <a:r>
              <a:rPr lang="en-US" dirty="0"/>
              <a:t>Dolore </a:t>
            </a:r>
            <a:r>
              <a:rPr lang="en-US" dirty="0" err="1"/>
              <a:t>cronico</a:t>
            </a:r>
            <a:endParaRPr lang="en-US" dirty="0"/>
          </a:p>
          <a:p>
            <a:pPr algn="ctr"/>
            <a:endParaRPr lang="it-IT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036FB2B-5694-B725-B5E6-1339B5BF778F}"/>
              </a:ext>
            </a:extLst>
          </p:cNvPr>
          <p:cNvSpPr/>
          <p:nvPr/>
        </p:nvSpPr>
        <p:spPr>
          <a:xfrm>
            <a:off x="5217051" y="3979309"/>
            <a:ext cx="4176703" cy="639580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Utile per riparare diastasi con difetti W2 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74" name="Picture 2" descr="PDF) Laparoscopic intracorporeal rectus aponeuroplasty (LIRA technique): a  step forward in minimally invasive abdominal wall reconstruction for ventral  hernia repair (LVHR)">
            <a:extLst>
              <a:ext uri="{FF2B5EF4-FFF2-40B4-BE49-F238E27FC236}">
                <a16:creationId xmlns:a16="http://schemas.microsoft.com/office/drawing/2014/main" id="{0EBC5499-9CD6-24C3-BC5E-8B2C4EC9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58" y="29382"/>
            <a:ext cx="2746342" cy="274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paroscopic intracorporeal rectus aponeuroplasty (LIRA) technique versus  intraperitoneal onlay mesh (IPOM plus) for ventral hernia repair: a  comparative analysis | Hernia">
            <a:extLst>
              <a:ext uri="{FF2B5EF4-FFF2-40B4-BE49-F238E27FC236}">
                <a16:creationId xmlns:a16="http://schemas.microsoft.com/office/drawing/2014/main" id="{1F89A2B7-3ECB-913B-E748-545DEBF4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70" y="1543"/>
            <a:ext cx="3546885" cy="218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E4831ECD-1F2F-E357-F08E-DBEB4086CB53}"/>
              </a:ext>
            </a:extLst>
          </p:cNvPr>
          <p:cNvSpPr/>
          <p:nvPr/>
        </p:nvSpPr>
        <p:spPr>
          <a:xfrm>
            <a:off x="5217051" y="4936747"/>
            <a:ext cx="4176703" cy="639580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Pregressa </a:t>
            </a:r>
            <a:r>
              <a:rPr lang="it-IT" dirty="0" err="1">
                <a:solidFill>
                  <a:srgbClr val="FFFFFF"/>
                </a:solidFill>
                <a:latin typeface="Verdana"/>
              </a:rPr>
              <a:t>chir</a:t>
            </a:r>
            <a:r>
              <a:rPr lang="it-IT" dirty="0">
                <a:solidFill>
                  <a:srgbClr val="FFFFFF"/>
                </a:solidFill>
                <a:latin typeface="Verdana"/>
              </a:rPr>
              <a:t> parete </a:t>
            </a:r>
            <a:r>
              <a:rPr lang="it-IT" dirty="0" err="1">
                <a:solidFill>
                  <a:srgbClr val="FFFFFF"/>
                </a:solidFill>
                <a:latin typeface="Verdana"/>
              </a:rPr>
              <a:t>sublay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e1233daaeb_3_150"/>
          <p:cNvSpPr txBox="1"/>
          <p:nvPr/>
        </p:nvSpPr>
        <p:spPr>
          <a:xfrm>
            <a:off x="3630460" y="277957"/>
            <a:ext cx="4920218" cy="721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3650" tIns="43650" rIns="43650" bIns="436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Diastasis Recti Abdominis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it-IT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STATO DELL’ARTE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2" name="Google Shape;342;g2e1233daaeb_3_150"/>
          <p:cNvGrpSpPr/>
          <p:nvPr/>
        </p:nvGrpSpPr>
        <p:grpSpPr>
          <a:xfrm>
            <a:off x="1434706" y="1322438"/>
            <a:ext cx="9322593" cy="2317254"/>
            <a:chOff x="1530350" y="1880801"/>
            <a:chExt cx="9944100" cy="3295650"/>
          </a:xfrm>
        </p:grpSpPr>
        <p:pic>
          <p:nvPicPr>
            <p:cNvPr id="343" name="Google Shape;343;g2e1233daaeb_3_15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0350" y="1880801"/>
              <a:ext cx="9944100" cy="329565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7843"/>
                </a:srgbClr>
              </a:outerShdw>
            </a:effectLst>
          </p:spPr>
        </p:pic>
        <p:pic>
          <p:nvPicPr>
            <p:cNvPr id="344" name="Google Shape;344;g2e1233daaeb_3_1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72465" y="4634613"/>
              <a:ext cx="1237595" cy="4843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5" name="Google Shape;345;g2e1233daaeb_3_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6569" y="4007773"/>
            <a:ext cx="3037444" cy="221004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pic>
        <p:nvPicPr>
          <p:cNvPr id="346" name="Google Shape;346;g2e1233daaeb_3_150" descr="Diastasis Recti, Treatment, and Return to Exercise &amp; Core Strength -  Proliance Surgeon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9503" y="4007773"/>
            <a:ext cx="2382071" cy="23060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</p:pic>
      <p:sp>
        <p:nvSpPr>
          <p:cNvPr id="2" name="Google Shape;629;g2e1233daaeb_3_404">
            <a:extLst>
              <a:ext uri="{FF2B5EF4-FFF2-40B4-BE49-F238E27FC236}">
                <a16:creationId xmlns:a16="http://schemas.microsoft.com/office/drawing/2014/main" id="{A4C47BF9-7C74-C564-D536-F015BE5A7C4C}"/>
              </a:ext>
            </a:extLst>
          </p:cNvPr>
          <p:cNvSpPr/>
          <p:nvPr/>
        </p:nvSpPr>
        <p:spPr>
          <a:xfrm rot="5400000">
            <a:off x="8290164" y="4234287"/>
            <a:ext cx="2877513" cy="1853020"/>
          </a:xfrm>
          <a:custGeom>
            <a:avLst/>
            <a:gdLst/>
            <a:ahLst/>
            <a:cxnLst/>
            <a:rect l="l" t="t" r="r" b="b"/>
            <a:pathLst>
              <a:path w="4785752" h="3589314" extrusionOk="0">
                <a:moveTo>
                  <a:pt x="0" y="0"/>
                </a:moveTo>
                <a:lnTo>
                  <a:pt x="4785751" y="0"/>
                </a:lnTo>
                <a:lnTo>
                  <a:pt x="4785751" y="3589313"/>
                </a:lnTo>
                <a:lnTo>
                  <a:pt x="0" y="3589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8BACD-C96D-B2B8-9FFC-E77E83E0823E}"/>
              </a:ext>
            </a:extLst>
          </p:cNvPr>
          <p:cNvSpPr txBox="1">
            <a:spLocks/>
          </p:cNvSpPr>
          <p:nvPr/>
        </p:nvSpPr>
        <p:spPr>
          <a:xfrm>
            <a:off x="1216548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/>
              <a:t>Diastasi dei muscoli retti: Stato dell’arte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Rives-Stoppa open</a:t>
            </a:r>
            <a:br>
              <a:rPr lang="it-IT" dirty="0"/>
            </a:br>
            <a:r>
              <a:rPr dirty="0"/>
              <a:t> + </a:t>
            </a:r>
            <a:r>
              <a:rPr dirty="0" err="1"/>
              <a:t>addominoplastica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 err="1"/>
              <a:t>Evidenza</a:t>
            </a:r>
            <a:r>
              <a:rPr dirty="0"/>
              <a:t>:</a:t>
            </a:r>
          </a:p>
          <a:p>
            <a:pPr lvl="1"/>
            <a:r>
              <a:rPr dirty="0"/>
              <a:t>Case series: </a:t>
            </a:r>
            <a:r>
              <a:rPr lang="it-IT" dirty="0" err="1"/>
              <a:t>Rives</a:t>
            </a:r>
            <a:r>
              <a:rPr dirty="0"/>
              <a:t> + </a:t>
            </a:r>
            <a:r>
              <a:rPr dirty="0" err="1"/>
              <a:t>addominoplastica</a:t>
            </a:r>
            <a:r>
              <a:rPr dirty="0"/>
              <a:t> → bass</a:t>
            </a:r>
            <a:r>
              <a:rPr lang="it-IT" dirty="0"/>
              <a:t>o tasso di </a:t>
            </a:r>
            <a:r>
              <a:rPr dirty="0"/>
              <a:t> </a:t>
            </a:r>
            <a:r>
              <a:rPr dirty="0" err="1"/>
              <a:t>infezioni</a:t>
            </a:r>
            <a:r>
              <a:rPr dirty="0"/>
              <a:t> e </a:t>
            </a:r>
            <a:r>
              <a:rPr dirty="0" err="1"/>
              <a:t>recidiv</a:t>
            </a:r>
            <a:r>
              <a:rPr lang="it-IT" dirty="0"/>
              <a:t>e</a:t>
            </a:r>
          </a:p>
          <a:p>
            <a:pPr marL="201168" lvl="1" indent="0">
              <a:buNone/>
            </a:pPr>
            <a:endParaRPr dirty="0"/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E1405119-4E6A-D398-F68A-42671CF46B02}"/>
              </a:ext>
            </a:extLst>
          </p:cNvPr>
          <p:cNvSpPr/>
          <p:nvPr/>
        </p:nvSpPr>
        <p:spPr>
          <a:xfrm>
            <a:off x="6546325" y="3446793"/>
            <a:ext cx="5614743" cy="541853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Protesi Extraperitoneale</a:t>
            </a:r>
            <a:r>
              <a:rPr lang="en-GB" dirty="0">
                <a:solidFill>
                  <a:srgbClr val="FFFFFF"/>
                </a:solidFill>
                <a:latin typeface="Verdana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Verdana"/>
              </a:rPr>
              <a:t>nel</a:t>
            </a:r>
            <a:r>
              <a:rPr lang="en-GB" dirty="0">
                <a:solidFill>
                  <a:srgbClr val="FFFFFF"/>
                </a:solidFill>
                <a:latin typeface="Verdana"/>
              </a:rPr>
              <a:t> piano </a:t>
            </a:r>
            <a:r>
              <a:rPr lang="en-GB" dirty="0" err="1">
                <a:solidFill>
                  <a:srgbClr val="FFFFFF"/>
                </a:solidFill>
                <a:latin typeface="Verdana"/>
              </a:rPr>
              <a:t>ideale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7D6ED27A-AFB2-B253-A180-BFAFF9B9A3A7}"/>
              </a:ext>
            </a:extLst>
          </p:cNvPr>
          <p:cNvSpPr/>
          <p:nvPr/>
        </p:nvSpPr>
        <p:spPr>
          <a:xfrm>
            <a:off x="287721" y="2897661"/>
            <a:ext cx="5614743" cy="2976745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Alto </a:t>
            </a:r>
            <a:r>
              <a:rPr lang="en-US" dirty="0" err="1"/>
              <a:t>rischio</a:t>
            </a:r>
            <a:r>
              <a:rPr lang="en-US" dirty="0"/>
              <a:t> Ischemia </a:t>
            </a:r>
            <a:r>
              <a:rPr lang="en-US" dirty="0" err="1"/>
              <a:t>ombelico</a:t>
            </a:r>
            <a:r>
              <a:rPr lang="en-US" dirty="0"/>
              <a:t>:</a:t>
            </a:r>
          </a:p>
          <a:p>
            <a:pPr algn="ctr"/>
            <a:r>
              <a:rPr lang="en-US" dirty="0" err="1"/>
              <a:t>necessità</a:t>
            </a:r>
            <a:r>
              <a:rPr lang="en-US" dirty="0"/>
              <a:t> di neo-</a:t>
            </a:r>
            <a:r>
              <a:rPr lang="en-US" dirty="0" err="1"/>
              <a:t>ombelico</a:t>
            </a:r>
            <a:r>
              <a:rPr lang="en-US" dirty="0"/>
              <a:t> (se </a:t>
            </a:r>
            <a:r>
              <a:rPr lang="en-US" dirty="0" err="1"/>
              <a:t>addominoplastica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o </a:t>
            </a:r>
            <a:r>
              <a:rPr lang="en-US" dirty="0" err="1"/>
              <a:t>traslocazione</a:t>
            </a:r>
            <a:r>
              <a:rPr lang="en-US" dirty="0"/>
              <a:t> </a:t>
            </a:r>
            <a:r>
              <a:rPr lang="en-US" dirty="0" err="1"/>
              <a:t>dell’ombelico</a:t>
            </a:r>
            <a:r>
              <a:rPr lang="en-US" dirty="0"/>
              <a:t> (se mini-</a:t>
            </a:r>
            <a:r>
              <a:rPr lang="en-US" dirty="0" err="1"/>
              <a:t>addomino</a:t>
            </a:r>
            <a:r>
              <a:rPr lang="en-US" dirty="0"/>
              <a:t>)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Durata</a:t>
            </a:r>
            <a:r>
              <a:rPr lang="en-US" dirty="0"/>
              <a:t> </a:t>
            </a:r>
            <a:r>
              <a:rPr lang="en-US" dirty="0" err="1"/>
              <a:t>intervento</a:t>
            </a:r>
            <a:r>
              <a:rPr lang="en-US" dirty="0"/>
              <a:t> Maggiore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Ripresa</a:t>
            </a:r>
            <a:r>
              <a:rPr lang="en-US" dirty="0"/>
              <a:t> </a:t>
            </a:r>
            <a:r>
              <a:rPr lang="en-US" dirty="0" err="1"/>
              <a:t>postoperatoria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lunga</a:t>
            </a:r>
            <a:endParaRPr lang="en-US" dirty="0"/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8CD49476-901E-BB3F-D9D7-FCCC594B5B07}"/>
              </a:ext>
            </a:extLst>
          </p:cNvPr>
          <p:cNvSpPr/>
          <p:nvPr/>
        </p:nvSpPr>
        <p:spPr>
          <a:xfrm>
            <a:off x="6590856" y="4068075"/>
            <a:ext cx="5443490" cy="624721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Utile per riparare difetti da W1 a W2</a:t>
            </a:r>
          </a:p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Associabile a release del trasverso (W3) 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1C6D86F-F81E-8528-6630-CDE860107F9D}"/>
              </a:ext>
            </a:extLst>
          </p:cNvPr>
          <p:cNvSpPr txBox="1"/>
          <p:nvPr/>
        </p:nvSpPr>
        <p:spPr>
          <a:xfrm>
            <a:off x="6878376" y="5151819"/>
            <a:ext cx="4277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 i="1"/>
            </a:pP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Cheesborough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et al. Plast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2015</a:t>
            </a:r>
          </a:p>
          <a:p>
            <a:pPr>
              <a:defRPr sz="1200" i="1"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Hadidi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et al.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2020</a:t>
            </a:r>
          </a:p>
          <a:p>
            <a:pPr>
              <a:defRPr sz="1200" i="1"/>
            </a:pP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Hartog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FPJ et al. Ann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2022 </a:t>
            </a:r>
          </a:p>
          <a:p>
            <a:pPr>
              <a:defRPr sz="1200" i="1"/>
            </a:pPr>
            <a:endParaRPr sz="1600" dirty="0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E17B6A4B-F372-FE5F-1299-3721234EA88F}"/>
              </a:ext>
            </a:extLst>
          </p:cNvPr>
          <p:cNvSpPr/>
          <p:nvPr/>
        </p:nvSpPr>
        <p:spPr>
          <a:xfrm>
            <a:off x="7350255" y="2897661"/>
            <a:ext cx="3924693" cy="440496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Basso costo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0" name="Google Shape;583;g2e1233daaeb_3_365">
            <a:extLst>
              <a:ext uri="{FF2B5EF4-FFF2-40B4-BE49-F238E27FC236}">
                <a16:creationId xmlns:a16="http://schemas.microsoft.com/office/drawing/2014/main" id="{654E1C6A-F397-C37F-9037-44C00ABB6F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2601" y="106005"/>
            <a:ext cx="2606208" cy="243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DC10AAF-386B-353E-88FC-19E0BE0B7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632" y="1009552"/>
            <a:ext cx="2046966" cy="1517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7047479" cy="1681963"/>
          </a:xfrm>
        </p:spPr>
        <p:txBody>
          <a:bodyPr>
            <a:normAutofit fontScale="90000"/>
          </a:bodyPr>
          <a:lstStyle/>
          <a:p>
            <a:r>
              <a:rPr dirty="0"/>
              <a:t>TESAR (totally endoscopic </a:t>
            </a:r>
            <a:r>
              <a:rPr dirty="0" err="1"/>
              <a:t>sublay</a:t>
            </a:r>
            <a:r>
              <a:rPr dirty="0"/>
              <a:t> anterior</a:t>
            </a:r>
            <a:r>
              <a:rPr lang="it-IT" dirty="0"/>
              <a:t> </a:t>
            </a:r>
            <a:r>
              <a:rPr lang="it-IT" dirty="0" err="1"/>
              <a:t>repair</a:t>
            </a:r>
            <a:r>
              <a:rPr dirty="0"/>
              <a:t>) + </a:t>
            </a:r>
            <a:r>
              <a:rPr dirty="0" err="1"/>
              <a:t>addominoplastica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 err="1"/>
              <a:t>Evidenza</a:t>
            </a:r>
            <a:r>
              <a:rPr dirty="0"/>
              <a:t>:</a:t>
            </a:r>
          </a:p>
          <a:p>
            <a:pPr lvl="1"/>
            <a:r>
              <a:rPr dirty="0"/>
              <a:t>• TESAR </a:t>
            </a:r>
            <a:r>
              <a:rPr dirty="0" err="1"/>
              <a:t>extraperitoneale</a:t>
            </a:r>
            <a:r>
              <a:rPr dirty="0"/>
              <a:t>: </a:t>
            </a:r>
            <a:r>
              <a:rPr dirty="0" err="1"/>
              <a:t>sicura</a:t>
            </a:r>
            <a:r>
              <a:rPr dirty="0"/>
              <a:t>/feasible per </a:t>
            </a:r>
            <a:r>
              <a:rPr dirty="0" err="1"/>
              <a:t>ernie</a:t>
            </a:r>
            <a:r>
              <a:rPr dirty="0"/>
              <a:t> e DR; </a:t>
            </a:r>
          </a:p>
        </p:txBody>
      </p:sp>
      <p:pic>
        <p:nvPicPr>
          <p:cNvPr id="4098" name="Picture 2" descr="Recti plication with barbed suture | Download Scientific Diagram">
            <a:extLst>
              <a:ext uri="{FF2B5EF4-FFF2-40B4-BE49-F238E27FC236}">
                <a16:creationId xmlns:a16="http://schemas.microsoft.com/office/drawing/2014/main" id="{D00D28A9-B353-D700-E2E2-EAFE917BB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51" y="670175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722968EE-DAE6-8500-D239-DB3F3496C5B9}"/>
              </a:ext>
            </a:extLst>
          </p:cNvPr>
          <p:cNvSpPr/>
          <p:nvPr/>
        </p:nvSpPr>
        <p:spPr>
          <a:xfrm>
            <a:off x="6418082" y="3272689"/>
            <a:ext cx="5614743" cy="541853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Protesi Extraperitoneale</a:t>
            </a:r>
            <a:r>
              <a:rPr lang="en-GB" dirty="0">
                <a:solidFill>
                  <a:srgbClr val="FFFFFF"/>
                </a:solidFill>
                <a:latin typeface="Verdana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Verdana"/>
              </a:rPr>
              <a:t>nel</a:t>
            </a:r>
            <a:r>
              <a:rPr lang="en-GB" dirty="0">
                <a:solidFill>
                  <a:srgbClr val="FFFFFF"/>
                </a:solidFill>
                <a:latin typeface="Verdana"/>
              </a:rPr>
              <a:t> piano </a:t>
            </a:r>
            <a:r>
              <a:rPr lang="en-GB" dirty="0" err="1">
                <a:solidFill>
                  <a:srgbClr val="FFFFFF"/>
                </a:solidFill>
                <a:latin typeface="Verdana"/>
              </a:rPr>
              <a:t>ideale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736BD39-A53F-87E4-F9EA-0CC8B749697E}"/>
              </a:ext>
            </a:extLst>
          </p:cNvPr>
          <p:cNvSpPr/>
          <p:nvPr/>
        </p:nvSpPr>
        <p:spPr>
          <a:xfrm>
            <a:off x="396416" y="3454309"/>
            <a:ext cx="5614743" cy="2147327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 err="1"/>
              <a:t>Prevede</a:t>
            </a:r>
            <a:r>
              <a:rPr lang="en-US" dirty="0"/>
              <a:t> di “</a:t>
            </a:r>
            <a:r>
              <a:rPr lang="en-US" dirty="0" err="1"/>
              <a:t>disinserire</a:t>
            </a:r>
            <a:r>
              <a:rPr lang="en-US" dirty="0"/>
              <a:t>” </a:t>
            </a:r>
            <a:r>
              <a:rPr lang="en-US" dirty="0" err="1"/>
              <a:t>l’ombelico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fascia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Durata</a:t>
            </a:r>
            <a:r>
              <a:rPr lang="en-US" dirty="0"/>
              <a:t> </a:t>
            </a:r>
            <a:r>
              <a:rPr lang="en-US" dirty="0" err="1"/>
              <a:t>intervento</a:t>
            </a:r>
            <a:r>
              <a:rPr lang="en-US" dirty="0"/>
              <a:t> Maggiore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Ripresa</a:t>
            </a:r>
            <a:r>
              <a:rPr lang="en-US" dirty="0"/>
              <a:t> </a:t>
            </a:r>
            <a:r>
              <a:rPr lang="en-US" dirty="0" err="1"/>
              <a:t>postoperatoria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lunga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/>
              <a:t>Rischio</a:t>
            </a:r>
            <a:r>
              <a:rPr lang="en-US" dirty="0"/>
              <a:t> </a:t>
            </a:r>
            <a:r>
              <a:rPr lang="en-US" dirty="0" err="1"/>
              <a:t>Sieromi</a:t>
            </a:r>
            <a:r>
              <a:rPr lang="en-US" dirty="0"/>
              <a:t> come </a:t>
            </a:r>
            <a:r>
              <a:rPr lang="en-US" dirty="0" err="1"/>
              <a:t>addominoplastica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it-IT" dirty="0"/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07C680D9-89AE-046F-9346-CC3A1AA5A746}"/>
              </a:ext>
            </a:extLst>
          </p:cNvPr>
          <p:cNvSpPr/>
          <p:nvPr/>
        </p:nvSpPr>
        <p:spPr>
          <a:xfrm>
            <a:off x="6418082" y="4628561"/>
            <a:ext cx="5443490" cy="877800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Utile per riparare diastasi con difetti da W1 a W2</a:t>
            </a: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7D918D67-CF89-85D6-1F66-1832D711B96B}"/>
              </a:ext>
            </a:extLst>
          </p:cNvPr>
          <p:cNvSpPr/>
          <p:nvPr/>
        </p:nvSpPr>
        <p:spPr>
          <a:xfrm>
            <a:off x="7177480" y="3988645"/>
            <a:ext cx="4020532" cy="541853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Materiali più economici (rispetto a altre mininvasive)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4CD711-66A7-028D-460D-E8C9FF0486CD}"/>
              </a:ext>
            </a:extLst>
          </p:cNvPr>
          <p:cNvSpPr txBox="1"/>
          <p:nvPr/>
        </p:nvSpPr>
        <p:spPr>
          <a:xfrm>
            <a:off x="7120379" y="2464702"/>
            <a:ext cx="3014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Ferrara F. Fiori F.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Hernia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  <p:pic>
        <p:nvPicPr>
          <p:cNvPr id="11" name="Picture 2" descr="REPA, la cirugía endoscópica para la diástasis abdominal | TOP DOCTORS">
            <a:extLst>
              <a:ext uri="{FF2B5EF4-FFF2-40B4-BE49-F238E27FC236}">
                <a16:creationId xmlns:a16="http://schemas.microsoft.com/office/drawing/2014/main" id="{A31381F5-4C35-45B7-83D6-A89FEEC1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869" y="152623"/>
            <a:ext cx="2385647" cy="190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42FE0111-BB97-F8DA-398E-1588F157113B}"/>
              </a:ext>
            </a:extLst>
          </p:cNvPr>
          <p:cNvSpPr/>
          <p:nvPr/>
        </p:nvSpPr>
        <p:spPr>
          <a:xfrm>
            <a:off x="7273319" y="5601636"/>
            <a:ext cx="3924693" cy="440496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Utile nei </a:t>
            </a:r>
            <a:r>
              <a:rPr lang="it-IT" dirty="0" err="1">
                <a:solidFill>
                  <a:srgbClr val="FFFFFF"/>
                </a:solidFill>
                <a:latin typeface="Verdana"/>
              </a:rPr>
              <a:t>plurioperati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69303"/>
            <a:ext cx="4998720" cy="1068057"/>
          </a:xfrm>
        </p:spPr>
        <p:txBody>
          <a:bodyPr>
            <a:normAutofit fontScale="90000"/>
          </a:bodyPr>
          <a:lstStyle/>
          <a:p>
            <a:r>
              <a:rPr dirty="0" err="1"/>
              <a:t>Tecniche</a:t>
            </a:r>
            <a:r>
              <a:rPr dirty="0"/>
              <a:t> stapled (THT, </a:t>
            </a:r>
            <a:r>
              <a:rPr dirty="0" err="1"/>
              <a:t>miSAR</a:t>
            </a:r>
            <a:r>
              <a:rPr dirty="0"/>
              <a:t>) + </a:t>
            </a:r>
            <a:r>
              <a:rPr dirty="0" err="1"/>
              <a:t>addominoplastica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 err="1"/>
              <a:t>Evidenza</a:t>
            </a:r>
            <a:r>
              <a:rPr dirty="0"/>
              <a:t>:</a:t>
            </a:r>
          </a:p>
          <a:p>
            <a:pPr lvl="1"/>
            <a:r>
              <a:rPr dirty="0"/>
              <a:t>THT: endo-</a:t>
            </a:r>
            <a:r>
              <a:rPr dirty="0" err="1"/>
              <a:t>laparoscopica</a:t>
            </a:r>
            <a:r>
              <a:rPr dirty="0"/>
              <a:t> per </a:t>
            </a:r>
            <a:r>
              <a:rPr dirty="0" err="1"/>
              <a:t>ernie</a:t>
            </a:r>
            <a:r>
              <a:rPr dirty="0"/>
              <a:t> </a:t>
            </a:r>
            <a:r>
              <a:rPr dirty="0" err="1"/>
              <a:t>mediali</a:t>
            </a:r>
            <a:r>
              <a:rPr dirty="0"/>
              <a:t> + DR</a:t>
            </a:r>
            <a:r>
              <a:rPr lang="it-IT" dirty="0"/>
              <a:t> 1-2-3</a:t>
            </a:r>
            <a:r>
              <a:rPr dirty="0"/>
              <a:t>; </a:t>
            </a:r>
          </a:p>
          <a:p>
            <a:pPr lvl="1"/>
            <a:r>
              <a:rPr dirty="0" err="1"/>
              <a:t>dati</a:t>
            </a:r>
            <a:r>
              <a:rPr dirty="0"/>
              <a:t> </a:t>
            </a:r>
            <a:r>
              <a:rPr dirty="0" err="1"/>
              <a:t>sul</a:t>
            </a:r>
            <a:r>
              <a:rPr dirty="0"/>
              <a:t> </a:t>
            </a:r>
            <a:r>
              <a:rPr dirty="0" err="1"/>
              <a:t>combinato</a:t>
            </a:r>
            <a:r>
              <a:rPr dirty="0"/>
              <a:t> con </a:t>
            </a:r>
            <a:r>
              <a:rPr dirty="0" err="1"/>
              <a:t>addominoplastica</a:t>
            </a:r>
            <a:r>
              <a:rPr dirty="0"/>
              <a:t> </a:t>
            </a:r>
            <a:r>
              <a:rPr dirty="0" err="1"/>
              <a:t>limitati</a:t>
            </a:r>
            <a:r>
              <a:rPr lang="it-IT" dirty="0"/>
              <a:t>…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22E8C-3009-501E-307C-F767E58551BA}"/>
              </a:ext>
            </a:extLst>
          </p:cNvPr>
          <p:cNvSpPr txBox="1"/>
          <p:nvPr/>
        </p:nvSpPr>
        <p:spPr>
          <a:xfrm>
            <a:off x="6500676" y="5271389"/>
            <a:ext cx="42773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 i="1"/>
            </a:pPr>
            <a:r>
              <a:rPr lang="it-IT" sz="1600" dirty="0"/>
              <a:t>Manetti G et al. J </a:t>
            </a:r>
            <a:r>
              <a:rPr lang="it-IT" sz="1600" dirty="0" err="1"/>
              <a:t>Laparoendosc</a:t>
            </a:r>
            <a:r>
              <a:rPr lang="it-IT" sz="1600" dirty="0"/>
              <a:t> </a:t>
            </a:r>
            <a:r>
              <a:rPr lang="it-IT" sz="1600" dirty="0" err="1"/>
              <a:t>Adv</a:t>
            </a:r>
            <a:r>
              <a:rPr lang="it-IT" sz="1600" dirty="0"/>
              <a:t> </a:t>
            </a:r>
            <a:r>
              <a:rPr lang="it-IT" sz="1600" dirty="0" err="1"/>
              <a:t>Surg</a:t>
            </a:r>
            <a:r>
              <a:rPr lang="it-IT" sz="1600" dirty="0"/>
              <a:t> Tech. 2024</a:t>
            </a:r>
          </a:p>
          <a:p>
            <a:pPr>
              <a:defRPr sz="1200" i="1"/>
            </a:pPr>
            <a:r>
              <a:rPr lang="it-IT" sz="1600" dirty="0"/>
              <a:t>Ferrara F. Fiori F. </a:t>
            </a:r>
            <a:r>
              <a:rPr lang="it-IT" sz="1600" dirty="0" err="1"/>
              <a:t>Hernia</a:t>
            </a:r>
            <a:r>
              <a:rPr lang="it-IT" sz="1600" dirty="0"/>
              <a:t> 2024</a:t>
            </a:r>
          </a:p>
          <a:p>
            <a:pPr>
              <a:defRPr sz="1200" i="1"/>
            </a:pPr>
            <a:endParaRPr sz="1600" dirty="0"/>
          </a:p>
        </p:txBody>
      </p: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A90937E4-E983-ED62-4849-8BEC79E1ADFF}"/>
              </a:ext>
            </a:extLst>
          </p:cNvPr>
          <p:cNvSpPr/>
          <p:nvPr/>
        </p:nvSpPr>
        <p:spPr>
          <a:xfrm>
            <a:off x="818459" y="3323908"/>
            <a:ext cx="5614743" cy="541853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Protesi Extraperitoneale</a:t>
            </a:r>
            <a:r>
              <a:rPr lang="en-GB" dirty="0">
                <a:solidFill>
                  <a:srgbClr val="FFFFFF"/>
                </a:solidFill>
                <a:latin typeface="Verdana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Verdana"/>
              </a:rPr>
              <a:t>nel</a:t>
            </a:r>
            <a:r>
              <a:rPr lang="en-GB" dirty="0">
                <a:solidFill>
                  <a:srgbClr val="FFFFFF"/>
                </a:solidFill>
                <a:latin typeface="Verdana"/>
              </a:rPr>
              <a:t> piano </a:t>
            </a:r>
            <a:r>
              <a:rPr lang="en-GB" dirty="0" err="1">
                <a:solidFill>
                  <a:srgbClr val="FFFFFF"/>
                </a:solidFill>
                <a:latin typeface="Verdana"/>
              </a:rPr>
              <a:t>ideale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A9A3F60-93C0-9219-2202-EBAF41D216E8}"/>
              </a:ext>
            </a:extLst>
          </p:cNvPr>
          <p:cNvSpPr/>
          <p:nvPr/>
        </p:nvSpPr>
        <p:spPr>
          <a:xfrm>
            <a:off x="159176" y="4315948"/>
            <a:ext cx="5614743" cy="1531039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Alto </a:t>
            </a:r>
            <a:r>
              <a:rPr lang="en-US" dirty="0" err="1"/>
              <a:t>rischio</a:t>
            </a:r>
            <a:r>
              <a:rPr lang="en-US" dirty="0"/>
              <a:t> Ischemia </a:t>
            </a:r>
            <a:r>
              <a:rPr lang="en-US" dirty="0" err="1"/>
              <a:t>ombelico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 err="1"/>
              <a:t>necessità</a:t>
            </a:r>
            <a:r>
              <a:rPr lang="en-US" dirty="0"/>
              <a:t> di neo-</a:t>
            </a:r>
            <a:r>
              <a:rPr lang="en-US" dirty="0" err="1"/>
              <a:t>ombelico</a:t>
            </a:r>
            <a:r>
              <a:rPr lang="en-US" dirty="0"/>
              <a:t> o </a:t>
            </a:r>
            <a:r>
              <a:rPr lang="en-US" dirty="0" err="1"/>
              <a:t>traslocazione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fascia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Costi </a:t>
            </a:r>
            <a:r>
              <a:rPr lang="en-US" dirty="0" err="1"/>
              <a:t>materiali</a:t>
            </a:r>
            <a:r>
              <a:rPr lang="en-US" dirty="0"/>
              <a:t> </a:t>
            </a:r>
            <a:r>
              <a:rPr lang="en-US" dirty="0" err="1"/>
              <a:t>aumentati</a:t>
            </a:r>
            <a:endParaRPr lang="en-US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1E355705-2F47-CF78-A6E6-A923891FD1D9}"/>
              </a:ext>
            </a:extLst>
          </p:cNvPr>
          <p:cNvSpPr/>
          <p:nvPr/>
        </p:nvSpPr>
        <p:spPr>
          <a:xfrm>
            <a:off x="6590855" y="4356672"/>
            <a:ext cx="5443490" cy="681570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Utile per riparare difetti da W1 a W2 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908321DF-2D41-7964-CE2D-55D677D8D494}"/>
              </a:ext>
            </a:extLst>
          </p:cNvPr>
          <p:cNvSpPr/>
          <p:nvPr/>
        </p:nvSpPr>
        <p:spPr>
          <a:xfrm>
            <a:off x="7350254" y="3003746"/>
            <a:ext cx="3924693" cy="440496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Riduzione dei tempi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82F115E5-48C5-B4C2-3E67-1B7ACE73C79B}"/>
              </a:ext>
            </a:extLst>
          </p:cNvPr>
          <p:cNvSpPr/>
          <p:nvPr/>
        </p:nvSpPr>
        <p:spPr>
          <a:xfrm>
            <a:off x="7350254" y="3594835"/>
            <a:ext cx="3924693" cy="681570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Recupero post intervento più veloce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957C7FF-8A5D-75B3-73D7-965059646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377" y="135795"/>
            <a:ext cx="2414343" cy="2037101"/>
          </a:xfrm>
          <a:prstGeom prst="rect">
            <a:avLst/>
          </a:prstGeom>
        </p:spPr>
      </p:pic>
      <p:pic>
        <p:nvPicPr>
          <p:cNvPr id="11" name="Google Shape;615;g2e1233daaeb_3_388" descr="http://www.diastasidonna.it/wp-content/uploads/2019/05/01_retti.jpg">
            <a:extLst>
              <a:ext uri="{FF2B5EF4-FFF2-40B4-BE49-F238E27FC236}">
                <a16:creationId xmlns:a16="http://schemas.microsoft.com/office/drawing/2014/main" id="{C85DE273-A82F-A3EB-F0A3-04726F8B82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8257" y="1542645"/>
            <a:ext cx="2414343" cy="1450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10;g2e1233daaeb_3_388">
            <a:extLst>
              <a:ext uri="{FF2B5EF4-FFF2-40B4-BE49-F238E27FC236}">
                <a16:creationId xmlns:a16="http://schemas.microsoft.com/office/drawing/2014/main" id="{6BE8C177-10B8-59A8-FE57-B7EC1AFF1F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7186823" y="97924"/>
            <a:ext cx="1837210" cy="1450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4414" y="-58184"/>
            <a:ext cx="8235256" cy="1119293"/>
          </a:xfrm>
        </p:spPr>
        <p:txBody>
          <a:bodyPr>
            <a:normAutofit fontScale="90000"/>
          </a:bodyPr>
          <a:lstStyle/>
          <a:p>
            <a:r>
              <a:rPr dirty="0" err="1"/>
              <a:t>eTEP</a:t>
            </a:r>
            <a:r>
              <a:rPr dirty="0"/>
              <a:t> </a:t>
            </a:r>
            <a:r>
              <a:rPr dirty="0" err="1"/>
              <a:t>robotica</a:t>
            </a:r>
            <a:r>
              <a:rPr dirty="0"/>
              <a:t> + </a:t>
            </a:r>
            <a:r>
              <a:rPr dirty="0" err="1"/>
              <a:t>addominoplastica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esecuzione</a:t>
            </a:r>
            <a:r>
              <a:rPr dirty="0"/>
              <a:t> </a:t>
            </a:r>
            <a:r>
              <a:rPr dirty="0" err="1"/>
              <a:t>simultanea</a:t>
            </a:r>
            <a:r>
              <a:rPr dirty="0"/>
              <a:t> con </a:t>
            </a:r>
            <a:r>
              <a:rPr dirty="0" err="1"/>
              <a:t>addominoplastica</a:t>
            </a:r>
            <a:r>
              <a:rPr lang="it-IT" dirty="0"/>
              <a:t> solo case </a:t>
            </a:r>
            <a:r>
              <a:rPr lang="it-IT" dirty="0" err="1"/>
              <a:t>series</a:t>
            </a:r>
            <a:r>
              <a:rPr lang="it-IT" dirty="0"/>
              <a:t>…</a:t>
            </a:r>
            <a:endParaRPr dirty="0"/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E9034521-A52D-178F-F8EE-9F7F04136BAD}"/>
              </a:ext>
            </a:extLst>
          </p:cNvPr>
          <p:cNvSpPr/>
          <p:nvPr/>
        </p:nvSpPr>
        <p:spPr>
          <a:xfrm>
            <a:off x="6300191" y="4639371"/>
            <a:ext cx="5614743" cy="541853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Protesi Extraperitoneale</a:t>
            </a:r>
            <a:r>
              <a:rPr lang="en-GB" dirty="0">
                <a:solidFill>
                  <a:srgbClr val="FFFFFF"/>
                </a:solidFill>
                <a:latin typeface="Verdana"/>
              </a:rPr>
              <a:t> </a:t>
            </a:r>
            <a:r>
              <a:rPr lang="en-GB" dirty="0" err="1">
                <a:solidFill>
                  <a:srgbClr val="FFFFFF"/>
                </a:solidFill>
                <a:latin typeface="Verdana"/>
              </a:rPr>
              <a:t>nel</a:t>
            </a:r>
            <a:r>
              <a:rPr lang="en-GB" dirty="0">
                <a:solidFill>
                  <a:srgbClr val="FFFFFF"/>
                </a:solidFill>
                <a:latin typeface="Verdana"/>
              </a:rPr>
              <a:t> piano </a:t>
            </a:r>
            <a:r>
              <a:rPr lang="en-GB" dirty="0" err="1">
                <a:solidFill>
                  <a:srgbClr val="FFFFFF"/>
                </a:solidFill>
                <a:latin typeface="Verdana"/>
              </a:rPr>
              <a:t>ideale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32E84B7D-B01A-9F8D-1F3E-CBA18454AEBA}"/>
              </a:ext>
            </a:extLst>
          </p:cNvPr>
          <p:cNvSpPr/>
          <p:nvPr/>
        </p:nvSpPr>
        <p:spPr>
          <a:xfrm>
            <a:off x="349634" y="2849691"/>
            <a:ext cx="5614743" cy="1562100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 err="1"/>
              <a:t>Durata</a:t>
            </a:r>
            <a:r>
              <a:rPr lang="en-US" dirty="0"/>
              <a:t> </a:t>
            </a:r>
            <a:r>
              <a:rPr lang="en-US" dirty="0" err="1"/>
              <a:t>intervento</a:t>
            </a:r>
            <a:r>
              <a:rPr lang="en-US" dirty="0"/>
              <a:t> Maggiore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Costi Robot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Rischio</a:t>
            </a:r>
            <a:r>
              <a:rPr lang="en-US" dirty="0"/>
              <a:t> ischemia </a:t>
            </a:r>
            <a:r>
              <a:rPr lang="en-US" dirty="0" err="1"/>
              <a:t>ombelico</a:t>
            </a:r>
            <a:endParaRPr lang="en-US" dirty="0"/>
          </a:p>
          <a:p>
            <a:pPr algn="ctr"/>
            <a:endParaRPr lang="en-US" dirty="0"/>
          </a:p>
          <a:p>
            <a:pPr algn="ctr"/>
            <a:endParaRPr lang="it-IT" dirty="0"/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6660A3A3-AF41-5320-522F-9F960EB6B84A}"/>
              </a:ext>
            </a:extLst>
          </p:cNvPr>
          <p:cNvSpPr/>
          <p:nvPr/>
        </p:nvSpPr>
        <p:spPr>
          <a:xfrm>
            <a:off x="6418082" y="3988647"/>
            <a:ext cx="5443490" cy="465304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Recupero veloce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6BF5468-67B6-B662-9D85-1201F411A05B}"/>
              </a:ext>
            </a:extLst>
          </p:cNvPr>
          <p:cNvSpPr txBox="1"/>
          <p:nvPr/>
        </p:nvSpPr>
        <p:spPr>
          <a:xfrm>
            <a:off x="8210747" y="5408936"/>
            <a:ext cx="4277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 i="1"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Pini R et al. Sci Rep. 2024 (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eTEP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eTAPP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defRPr sz="1200" i="1"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Vogel R et al.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Cureus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2024 (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robotic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eTEP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defRPr sz="1200" i="1"/>
            </a:pPr>
            <a:endParaRPr sz="1600" dirty="0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D859BBA9-3509-9E86-39C4-856251CA90AB}"/>
              </a:ext>
            </a:extLst>
          </p:cNvPr>
          <p:cNvSpPr/>
          <p:nvPr/>
        </p:nvSpPr>
        <p:spPr>
          <a:xfrm>
            <a:off x="7177480" y="3362731"/>
            <a:ext cx="3924693" cy="440496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Non si accede in addome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0192407-9848-2722-375C-59FA8FE6A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194" y="466087"/>
            <a:ext cx="2421934" cy="1921752"/>
          </a:xfrm>
          <a:prstGeom prst="rect">
            <a:avLst/>
          </a:prstGeom>
        </p:spPr>
      </p:pic>
      <p:pic>
        <p:nvPicPr>
          <p:cNvPr id="4098" name="Picture 2" descr="Robotic Hernia Repair at Melbourne Hernia Centre - MELBOURNE HERNIA CENTRE">
            <a:extLst>
              <a:ext uri="{FF2B5EF4-FFF2-40B4-BE49-F238E27FC236}">
                <a16:creationId xmlns:a16="http://schemas.microsoft.com/office/drawing/2014/main" id="{7A156757-44A9-37E8-31BF-6416FEF93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533" y="4677833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TAPP </a:t>
            </a:r>
            <a:r>
              <a:rPr dirty="0" err="1"/>
              <a:t>robotica</a:t>
            </a:r>
            <a:r>
              <a:rPr dirty="0"/>
              <a:t> (</a:t>
            </a:r>
            <a:r>
              <a:rPr dirty="0" err="1"/>
              <a:t>eTAPP</a:t>
            </a:r>
            <a:r>
              <a:rPr dirty="0"/>
              <a:t>) + </a:t>
            </a:r>
            <a:r>
              <a:rPr dirty="0" err="1"/>
              <a:t>addominoplastica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39" y="2108201"/>
            <a:ext cx="6990792" cy="3760891"/>
          </a:xfrm>
        </p:spPr>
        <p:txBody>
          <a:bodyPr/>
          <a:lstStyle/>
          <a:p>
            <a:r>
              <a:rPr dirty="0" err="1"/>
              <a:t>Evidenza</a:t>
            </a:r>
            <a:r>
              <a:rPr lang="it-IT" dirty="0"/>
              <a:t>;</a:t>
            </a:r>
            <a:r>
              <a:rPr dirty="0"/>
              <a:t> </a:t>
            </a:r>
            <a:r>
              <a:rPr dirty="0" err="1"/>
              <a:t>eTAPP</a:t>
            </a:r>
            <a:r>
              <a:rPr dirty="0"/>
              <a:t>/</a:t>
            </a:r>
            <a:r>
              <a:rPr dirty="0" err="1"/>
              <a:t>eTAPP</a:t>
            </a:r>
            <a:r>
              <a:rPr dirty="0"/>
              <a:t>-PP </a:t>
            </a:r>
            <a:r>
              <a:rPr dirty="0" err="1"/>
              <a:t>descritte</a:t>
            </a:r>
            <a:r>
              <a:rPr dirty="0"/>
              <a:t> con </a:t>
            </a:r>
            <a:r>
              <a:rPr dirty="0" err="1"/>
              <a:t>buoni</a:t>
            </a:r>
            <a:r>
              <a:rPr dirty="0"/>
              <a:t> </a:t>
            </a:r>
            <a:r>
              <a:rPr dirty="0" err="1"/>
              <a:t>esiti</a:t>
            </a:r>
            <a:r>
              <a:rPr lang="it-IT" dirty="0"/>
              <a:t> sia </a:t>
            </a:r>
            <a:r>
              <a:rPr dirty="0" err="1"/>
              <a:t>sul</a:t>
            </a:r>
            <a:r>
              <a:rPr dirty="0"/>
              <a:t> </a:t>
            </a:r>
            <a:r>
              <a:rPr dirty="0" err="1"/>
              <a:t>combinato</a:t>
            </a:r>
            <a:r>
              <a:rPr dirty="0"/>
              <a:t> con </a:t>
            </a:r>
            <a:r>
              <a:rPr dirty="0" err="1"/>
              <a:t>addominoplastica</a:t>
            </a:r>
            <a:r>
              <a:rPr dirty="0"/>
              <a:t> </a:t>
            </a:r>
            <a:r>
              <a:rPr lang="it-IT" dirty="0" err="1"/>
              <a:t>benchè</a:t>
            </a:r>
            <a:r>
              <a:rPr lang="it-IT" dirty="0"/>
              <a:t> i dati siano eterogenei </a:t>
            </a:r>
            <a:r>
              <a:rPr dirty="0"/>
              <a:t>non </a:t>
            </a:r>
            <a:r>
              <a:rPr dirty="0" err="1"/>
              <a:t>sistematici</a:t>
            </a:r>
            <a:endParaRPr dirty="0"/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3D2B01A8-71E2-866A-9A74-E24A6C09D954}"/>
              </a:ext>
            </a:extLst>
          </p:cNvPr>
          <p:cNvSpPr/>
          <p:nvPr/>
        </p:nvSpPr>
        <p:spPr>
          <a:xfrm>
            <a:off x="6263412" y="4974267"/>
            <a:ext cx="5614743" cy="541853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Protesi Extraperitoneale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442A069E-9C0B-5D5C-9B94-76D17E60536E}"/>
              </a:ext>
            </a:extLst>
          </p:cNvPr>
          <p:cNvSpPr/>
          <p:nvPr/>
        </p:nvSpPr>
        <p:spPr>
          <a:xfrm>
            <a:off x="316100" y="4072378"/>
            <a:ext cx="5614743" cy="1366888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 err="1"/>
              <a:t>Durata</a:t>
            </a:r>
            <a:r>
              <a:rPr lang="en-US" dirty="0"/>
              <a:t> </a:t>
            </a:r>
            <a:r>
              <a:rPr lang="en-US" dirty="0" err="1"/>
              <a:t>intervento</a:t>
            </a:r>
            <a:r>
              <a:rPr lang="en-US" dirty="0"/>
              <a:t> Maggiore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Costi Robot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Intervento</a:t>
            </a:r>
            <a:r>
              <a:rPr lang="en-US" dirty="0"/>
              <a:t> </a:t>
            </a:r>
            <a:r>
              <a:rPr lang="en-US" dirty="0" err="1"/>
              <a:t>intraperitoneale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CB3D3D8F-4F5A-1E7D-05CB-0799A7BC8CDA}"/>
              </a:ext>
            </a:extLst>
          </p:cNvPr>
          <p:cNvSpPr/>
          <p:nvPr/>
        </p:nvSpPr>
        <p:spPr>
          <a:xfrm>
            <a:off x="6414185" y="4348099"/>
            <a:ext cx="5443490" cy="465304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Recupero veloce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12128CCA-9506-BED3-6F7E-E874AE72A329}"/>
              </a:ext>
            </a:extLst>
          </p:cNvPr>
          <p:cNvSpPr/>
          <p:nvPr/>
        </p:nvSpPr>
        <p:spPr>
          <a:xfrm>
            <a:off x="7362961" y="5613343"/>
            <a:ext cx="3924693" cy="440496"/>
          </a:xfrm>
          <a:prstGeom prst="roundRect">
            <a:avLst/>
          </a:prstGeom>
          <a:solidFill>
            <a:srgbClr val="009FDA"/>
          </a:solidFill>
          <a:ln w="9525">
            <a:solidFill>
              <a:srgbClr val="009F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it-IT" dirty="0">
                <a:solidFill>
                  <a:srgbClr val="FFFFFF"/>
                </a:solidFill>
                <a:latin typeface="Verdana"/>
              </a:rPr>
              <a:t>Basso rischio ischemia ombelico</a:t>
            </a:r>
            <a:endParaRPr lang="en-GB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7621467-4441-CCD3-7E05-35308A045CE7}"/>
              </a:ext>
            </a:extLst>
          </p:cNvPr>
          <p:cNvSpPr txBox="1"/>
          <p:nvPr/>
        </p:nvSpPr>
        <p:spPr>
          <a:xfrm>
            <a:off x="2953683" y="2908779"/>
            <a:ext cx="4277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 i="1"/>
            </a:pPr>
            <a:r>
              <a:rPr lang="it-IT" sz="1600" dirty="0"/>
              <a:t>Pini R et al. Sci Rep. 2024 (</a:t>
            </a:r>
            <a:r>
              <a:rPr lang="it-IT" sz="1600" dirty="0" err="1"/>
              <a:t>eTEP</a:t>
            </a:r>
            <a:r>
              <a:rPr lang="it-IT" sz="1600" dirty="0"/>
              <a:t> vs </a:t>
            </a:r>
            <a:r>
              <a:rPr lang="it-IT" sz="1600" dirty="0" err="1"/>
              <a:t>eTAPP</a:t>
            </a:r>
            <a:r>
              <a:rPr lang="it-IT" sz="1600" dirty="0"/>
              <a:t>)</a:t>
            </a:r>
          </a:p>
          <a:p>
            <a:pPr>
              <a:defRPr sz="1200" i="1"/>
            </a:pPr>
            <a:endParaRPr sz="1600" dirty="0"/>
          </a:p>
        </p:txBody>
      </p:sp>
      <p:pic>
        <p:nvPicPr>
          <p:cNvPr id="2050" name="Picture 2" descr="9 Robotic ventral transabdominal preperitoneal hernia repair (rv-TAPP)... |  Download Scientific Diagram">
            <a:extLst>
              <a:ext uri="{FF2B5EF4-FFF2-40B4-BE49-F238E27FC236}">
                <a16:creationId xmlns:a16="http://schemas.microsoft.com/office/drawing/2014/main" id="{32CB6791-8622-C1EC-591A-D9C2EA57B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537" y="443"/>
            <a:ext cx="4550591" cy="427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D1E6F-29F0-0027-0382-6EAA7B8F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84EAE29-2D5E-E186-60B3-768B1A54B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FC6D4D4A-2258-3E14-4F97-1AE66EA06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514950"/>
              </p:ext>
            </p:extLst>
          </p:nvPr>
        </p:nvGraphicFramePr>
        <p:xfrm>
          <a:off x="1346315" y="1005840"/>
          <a:ext cx="949937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9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3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98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24">
                <a:tc>
                  <a:txBody>
                    <a:bodyPr/>
                    <a:lstStyle/>
                    <a:p>
                      <a:r>
                        <a:rPr b="1"/>
                        <a:t>Categoria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/>
                        <a:t>Tecniche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/>
                        <a:t>Piano del</a:t>
                      </a:r>
                      <a:r>
                        <a:rPr lang="it-IT" b="1" dirty="0"/>
                        <a:t>la protesi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 err="1"/>
                        <a:t>Compatibilità</a:t>
                      </a:r>
                      <a:r>
                        <a:rPr lang="it-IT" b="1" dirty="0"/>
                        <a:t> con trasposizione ombelicale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/>
                        <a:t>Note pratiche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r>
                        <a:t>Open retromuscolare (Rives‑Stoppa)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Rives‑Stoppa; CS selettiva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Sublay retromuscolare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Bassa</a:t>
                      </a:r>
                      <a:endParaRPr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Ottima in caso di W2 e W3</a:t>
                      </a:r>
                      <a:r>
                        <a:rPr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r>
                        <a:t>Endoscopica preaponeurotica (onlay)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ELAR/REPA/SCOLA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Onlay preaponeurotico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Bassa</a:t>
                      </a:r>
                      <a:endParaRPr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err="1"/>
                        <a:t>Sieroma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più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frequente</a:t>
                      </a:r>
                      <a:r>
                        <a:rPr dirty="0"/>
                        <a:t>; </a:t>
                      </a:r>
                      <a:r>
                        <a:rPr lang="it-IT" dirty="0"/>
                        <a:t>rischio sovrainfezione protesica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824">
                <a:tc>
                  <a:txBody>
                    <a:bodyPr/>
                    <a:lstStyle/>
                    <a:p>
                      <a:r>
                        <a:t>Endosc/robotica retromuscolare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eTEP</a:t>
                      </a:r>
                      <a:r>
                        <a:rPr dirty="0"/>
                        <a:t>/; TESAR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Sublay</a:t>
                      </a:r>
                      <a:r>
                        <a:rPr dirty="0"/>
                        <a:t> (TESAR: </a:t>
                      </a:r>
                      <a:r>
                        <a:rPr dirty="0" err="1"/>
                        <a:t>sublay</a:t>
                      </a:r>
                      <a:r>
                        <a:rPr dirty="0"/>
                        <a:t> ant.)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Buona</a:t>
                      </a:r>
                      <a:r>
                        <a:rPr dirty="0"/>
                        <a:t> / </a:t>
                      </a:r>
                      <a:r>
                        <a:rPr lang="it-IT" dirty="0"/>
                        <a:t>Bassa</a:t>
                      </a:r>
                      <a:endParaRPr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err="1"/>
                        <a:t>eTEP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alta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compatibilità</a:t>
                      </a:r>
                      <a:r>
                        <a:rPr lang="it-IT" dirty="0"/>
                        <a:t> se sutura su margine mediale aponeurosi posteriore;</a:t>
                      </a:r>
                    </a:p>
                    <a:p>
                      <a:r>
                        <a:rPr lang="it-IT" dirty="0"/>
                        <a:t>TESAR utile per evitare approccio intraddominale</a:t>
                      </a:r>
                    </a:p>
                    <a:p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90555D95-210E-AF2C-B84E-E53E56BE2453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/>
              <a:t>Tabella comparativa i</a:t>
            </a:r>
          </a:p>
        </p:txBody>
      </p:sp>
    </p:spTree>
    <p:extLst>
      <p:ext uri="{BB962C8B-B14F-4D97-AF65-F5344CB8AC3E}">
        <p14:creationId xmlns:p14="http://schemas.microsoft.com/office/powerpoint/2010/main" val="3726519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DCA411-5501-5B7A-C0C4-A06FCEAB1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D6155A0-B73F-B63A-F3AA-230681C882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42D96533-E4D9-0ED1-3F39-C6C1D21FF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440154"/>
              </p:ext>
            </p:extLst>
          </p:nvPr>
        </p:nvGraphicFramePr>
        <p:xfrm>
          <a:off x="1478123" y="895547"/>
          <a:ext cx="9103445" cy="5375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0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0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06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6949">
                <a:tc>
                  <a:txBody>
                    <a:bodyPr/>
                    <a:lstStyle/>
                    <a:p>
                      <a:r>
                        <a:rPr b="1"/>
                        <a:t>Categoria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/>
                        <a:t>Tecniche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/>
                        <a:t>Piano del</a:t>
                      </a:r>
                      <a:r>
                        <a:rPr lang="it-IT" b="1" dirty="0"/>
                        <a:t>la protesi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 dirty="0" err="1"/>
                        <a:t>Compatibilità</a:t>
                      </a:r>
                      <a:r>
                        <a:rPr lang="it-IT" b="1" dirty="0"/>
                        <a:t> con trasposizione ombelicale</a:t>
                      </a:r>
                      <a:endParaRPr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b="1"/>
                        <a:t>Note pratiche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1072">
                <a:tc>
                  <a:txBody>
                    <a:bodyPr/>
                    <a:lstStyle/>
                    <a:p>
                      <a:r>
                        <a:rPr dirty="0" err="1"/>
                        <a:t>Laparoscopica</a:t>
                      </a:r>
                      <a:r>
                        <a:rPr dirty="0"/>
                        <a:t> IPOM</a:t>
                      </a:r>
                      <a:endParaRPr lang="it-IT" dirty="0"/>
                    </a:p>
                    <a:p>
                      <a:r>
                        <a:rPr lang="it-IT" dirty="0"/>
                        <a:t>LIRA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IPOM VL</a:t>
                      </a:r>
                      <a:r>
                        <a:rPr lang="it-IT" dirty="0"/>
                        <a:t> / LIRA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 err="1"/>
                        <a:t>Intraperitoneale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Alta</a:t>
                      </a:r>
                      <a:endParaRPr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/>
                        <a:t>Non </a:t>
                      </a:r>
                      <a:r>
                        <a:rPr dirty="0" err="1"/>
                        <a:t>interferisce</a:t>
                      </a:r>
                      <a:r>
                        <a:rPr dirty="0"/>
                        <a:t> col </a:t>
                      </a:r>
                      <a:r>
                        <a:rPr dirty="0" err="1"/>
                        <a:t>peduncolo</a:t>
                      </a:r>
                      <a:r>
                        <a:rPr lang="it-IT" dirty="0"/>
                        <a:t> ma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attenzione</a:t>
                      </a:r>
                      <a:r>
                        <a:rPr dirty="0"/>
                        <a:t> ai</a:t>
                      </a:r>
                      <a:r>
                        <a:rPr lang="it-IT" dirty="0"/>
                        <a:t> punti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transfasciali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vicino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all’ombelico</a:t>
                      </a:r>
                      <a:r>
                        <a:rPr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1835">
                <a:tc>
                  <a:txBody>
                    <a:bodyPr/>
                    <a:lstStyle/>
                    <a:p>
                      <a:r>
                        <a:t>Tecniche stapled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THT; miSAR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Variabile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Bassa / Media</a:t>
                      </a:r>
                      <a:endParaRPr dirty="0"/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THT: prevende disancoraggio ombelico dalla fascia.</a:t>
                      </a:r>
                    </a:p>
                    <a:p>
                      <a:r>
                        <a:rPr lang="it-IT" dirty="0"/>
                        <a:t>MISAR:</a:t>
                      </a:r>
                      <a:r>
                        <a:rPr dirty="0" err="1"/>
                        <a:t>Compatibilità</a:t>
                      </a:r>
                      <a:r>
                        <a:rPr dirty="0"/>
                        <a:t> </a:t>
                      </a:r>
                      <a:r>
                        <a:rPr dirty="0" err="1"/>
                        <a:t>dipende</a:t>
                      </a:r>
                      <a:r>
                        <a:rPr dirty="0"/>
                        <a:t> dal piano</a:t>
                      </a:r>
                      <a:r>
                        <a:rPr lang="it-IT" dirty="0"/>
                        <a:t> di sezione della </a:t>
                      </a:r>
                      <a:r>
                        <a:rPr lang="it-IT" dirty="0" err="1"/>
                        <a:t>stapler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214CD439-F517-1858-9BDF-D902C2A5AF7F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err="1"/>
              <a:t>TABELLa</a:t>
            </a:r>
            <a:r>
              <a:rPr lang="it-IT" dirty="0"/>
              <a:t> </a:t>
            </a:r>
            <a:r>
              <a:rPr lang="it-IT" dirty="0" err="1"/>
              <a:t>COMPARATIVa</a:t>
            </a:r>
            <a:r>
              <a:rPr lang="it-IT" dirty="0"/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57586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Quindi come affrontare una diastasi nel post-bariatrico?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/>
              <a:t>1) </a:t>
            </a:r>
            <a:r>
              <a:rPr dirty="0" err="1"/>
              <a:t>Ottimizzazione</a:t>
            </a:r>
            <a:r>
              <a:rPr dirty="0"/>
              <a:t> pre‑</a:t>
            </a:r>
            <a:r>
              <a:rPr dirty="0" err="1"/>
              <a:t>operatoria</a:t>
            </a:r>
            <a:r>
              <a:rPr dirty="0"/>
              <a:t>:</a:t>
            </a:r>
          </a:p>
          <a:p>
            <a:pPr lvl="1"/>
            <a:r>
              <a:rPr dirty="0"/>
              <a:t>Peso stabile</a:t>
            </a:r>
            <a:r>
              <a:rPr lang="it-IT" dirty="0"/>
              <a:t> da almeno</a:t>
            </a:r>
            <a:r>
              <a:rPr dirty="0"/>
              <a:t> 6–12 </a:t>
            </a:r>
            <a:r>
              <a:rPr dirty="0" err="1"/>
              <a:t>mesi</a:t>
            </a:r>
            <a:r>
              <a:rPr lang="it-IT" dirty="0"/>
              <a:t> dal nadir del peso</a:t>
            </a:r>
            <a:endParaRPr dirty="0"/>
          </a:p>
          <a:p>
            <a:pPr lvl="1"/>
            <a:r>
              <a:rPr dirty="0"/>
              <a:t>Stop </a:t>
            </a:r>
            <a:r>
              <a:rPr dirty="0" err="1"/>
              <a:t>fumo</a:t>
            </a:r>
            <a:endParaRPr lang="it-IT" dirty="0"/>
          </a:p>
          <a:p>
            <a:pPr lvl="1"/>
            <a:r>
              <a:rPr dirty="0" err="1"/>
              <a:t>correggere</a:t>
            </a:r>
            <a:r>
              <a:rPr dirty="0"/>
              <a:t> </a:t>
            </a:r>
            <a:r>
              <a:rPr dirty="0" err="1"/>
              <a:t>carenze</a:t>
            </a:r>
            <a:r>
              <a:rPr dirty="0"/>
              <a:t> </a:t>
            </a:r>
            <a:r>
              <a:rPr dirty="0" err="1"/>
              <a:t>nutrizionali</a:t>
            </a:r>
            <a:r>
              <a:rPr lang="it-IT" dirty="0"/>
              <a:t> e eventuale anemizzazione</a:t>
            </a:r>
          </a:p>
          <a:p>
            <a:pPr lvl="1"/>
            <a:r>
              <a:rPr lang="it-IT" dirty="0"/>
              <a:t>Botox preoperatorio (casi di D3)</a:t>
            </a:r>
          </a:p>
          <a:p>
            <a:pPr marL="201168" lvl="1" indent="0">
              <a:buNone/>
            </a:pPr>
            <a:endParaRPr dirty="0"/>
          </a:p>
          <a:p>
            <a:r>
              <a:rPr dirty="0"/>
              <a:t>2) </a:t>
            </a:r>
            <a:r>
              <a:rPr dirty="0" err="1"/>
              <a:t>Valutazione</a:t>
            </a:r>
            <a:r>
              <a:rPr dirty="0"/>
              <a:t> </a:t>
            </a:r>
            <a:r>
              <a:rPr dirty="0" err="1"/>
              <a:t>parete</a:t>
            </a:r>
            <a:r>
              <a:rPr dirty="0"/>
              <a:t>:</a:t>
            </a:r>
          </a:p>
          <a:p>
            <a:pPr lvl="1"/>
            <a:r>
              <a:rPr dirty="0"/>
              <a:t>US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mappa diastasi + ernie misconosciute</a:t>
            </a:r>
          </a:p>
          <a:p>
            <a:pPr lvl="1"/>
            <a:r>
              <a:rPr dirty="0"/>
              <a:t>TC </a:t>
            </a:r>
            <a:r>
              <a:rPr lang="it-IT" dirty="0"/>
              <a:t>a riposo e </a:t>
            </a:r>
            <a:r>
              <a:rPr lang="it-IT" dirty="0" err="1"/>
              <a:t>valsalva</a:t>
            </a:r>
            <a:r>
              <a:rPr lang="it-IT" dirty="0"/>
              <a:t> </a:t>
            </a:r>
            <a:r>
              <a:rPr dirty="0"/>
              <a:t>→ </a:t>
            </a:r>
            <a:r>
              <a:rPr lang="it-IT" dirty="0"/>
              <a:t>se si prevede protesi o anamnesi di chirurgia di parete o laparotomia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73BD75-7E09-7AFD-67BC-173A5CFE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9323" y="4906664"/>
            <a:ext cx="1192257" cy="1188870"/>
          </a:xfrm>
          <a:prstGeom prst="rect">
            <a:avLst/>
          </a:prstGeom>
        </p:spPr>
      </p:pic>
      <p:pic>
        <p:nvPicPr>
          <p:cNvPr id="5" name="Picture 2" descr="Buy wholesale: Botox Cosmetics Botox 100 Unit/Vial">
            <a:extLst>
              <a:ext uri="{FF2B5EF4-FFF2-40B4-BE49-F238E27FC236}">
                <a16:creationId xmlns:a16="http://schemas.microsoft.com/office/drawing/2014/main" id="{582B448E-C4C7-C93E-721E-E6E5CA32C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0235" r="27018" b="9688"/>
          <a:stretch/>
        </p:blipFill>
        <p:spPr bwMode="auto">
          <a:xfrm>
            <a:off x="4745529" y="3506771"/>
            <a:ext cx="810521" cy="85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VOLUTIONARY STEPS IN THE IMPLEMENTATION OF A PREHABILITATION SERVICE: FROM  KNOWLEDGE GENERATION TO CLINICAL PRACTICE">
            <a:extLst>
              <a:ext uri="{FF2B5EF4-FFF2-40B4-BE49-F238E27FC236}">
                <a16:creationId xmlns:a16="http://schemas.microsoft.com/office/drawing/2014/main" id="{C5FC96F4-9C96-430E-50B1-55AA81087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934" y="1619055"/>
            <a:ext cx="3054708" cy="146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1D4EC-28EB-DFF2-3265-50D92F86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758F-366F-E24A-2E38-5502851A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Scelta Tecnica: diastasi nel post bariatrico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8E775-21A5-A352-2371-8A9EC131A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547" y="2108201"/>
            <a:ext cx="10661225" cy="3760891"/>
          </a:xfrm>
        </p:spPr>
        <p:txBody>
          <a:bodyPr>
            <a:normAutofit/>
          </a:bodyPr>
          <a:lstStyle/>
          <a:p>
            <a:pPr lvl="1"/>
            <a:r>
              <a:rPr dirty="0"/>
              <a:t> </a:t>
            </a:r>
            <a:r>
              <a:rPr lang="it-IT" dirty="0"/>
              <a:t>Diastasi D1-D2 senza ernia o con ernia &lt;2 cm + Floppy </a:t>
            </a:r>
            <a:r>
              <a:rPr lang="it-IT" dirty="0" err="1"/>
              <a:t>abdomen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addominoplastica + </a:t>
            </a:r>
            <a:r>
              <a:rPr lang="it-IT" dirty="0" err="1">
                <a:sym typeface="Wingdings" panose="05000000000000000000" pitchFamily="2" charset="2"/>
              </a:rPr>
              <a:t>plicatura</a:t>
            </a:r>
            <a:r>
              <a:rPr lang="it-IT" dirty="0">
                <a:sym typeface="Wingdings" panose="05000000000000000000" pitchFamily="2" charset="2"/>
              </a:rPr>
              <a:t> diretta</a:t>
            </a:r>
          </a:p>
          <a:p>
            <a:pPr lvl="1"/>
            <a:endParaRPr lang="it-IT" dirty="0">
              <a:sym typeface="Wingdings" panose="05000000000000000000" pitchFamily="2" charset="2"/>
            </a:endParaRPr>
          </a:p>
          <a:p>
            <a:pPr lvl="1"/>
            <a:r>
              <a:rPr lang="it-IT" dirty="0">
                <a:sym typeface="Wingdings" panose="05000000000000000000" pitchFamily="2" charset="2"/>
              </a:rPr>
              <a:t>Diastasi D3 </a:t>
            </a:r>
            <a:r>
              <a:rPr lang="it-IT" dirty="0"/>
              <a:t>senza ernia o con ernia &lt;2 cm + Floppy </a:t>
            </a:r>
            <a:r>
              <a:rPr lang="it-IT" dirty="0" err="1"/>
              <a:t>abdomen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Addominoplastica +/- rinforzo protesico</a:t>
            </a:r>
          </a:p>
          <a:p>
            <a:pPr lvl="1"/>
            <a:endParaRPr lang="it-IT" dirty="0">
              <a:sym typeface="Wingdings" panose="05000000000000000000" pitchFamily="2" charset="2"/>
            </a:endParaRPr>
          </a:p>
          <a:p>
            <a:pPr lvl="1"/>
            <a:r>
              <a:rPr lang="it-IT" dirty="0"/>
              <a:t>Diastasi D1-D3 con ernia &gt;2 cm e Floppy </a:t>
            </a:r>
            <a:r>
              <a:rPr lang="it-IT" dirty="0" err="1"/>
              <a:t>abdomen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Addominoplastica + rinforzo protesico</a:t>
            </a:r>
          </a:p>
          <a:p>
            <a:pPr lvl="1"/>
            <a:endParaRPr lang="it-IT" dirty="0">
              <a:sym typeface="Wingdings" panose="05000000000000000000" pitchFamily="2" charset="2"/>
            </a:endParaRPr>
          </a:p>
          <a:p>
            <a:pPr lvl="1"/>
            <a:r>
              <a:rPr lang="it-IT" dirty="0">
                <a:sym typeface="Wingdings" panose="05000000000000000000" pitchFamily="2" charset="2"/>
              </a:rPr>
              <a:t>Se si predilige non trasporre l’ombelico: eseguire la </a:t>
            </a:r>
            <a:r>
              <a:rPr lang="it-IT" dirty="0" err="1">
                <a:sym typeface="Wingdings" panose="05000000000000000000" pitchFamily="2" charset="2"/>
              </a:rPr>
              <a:t>plicatura</a:t>
            </a:r>
            <a:r>
              <a:rPr lang="it-IT" dirty="0">
                <a:sym typeface="Wingdings" panose="05000000000000000000" pitchFamily="2" charset="2"/>
              </a:rPr>
              <a:t> anteriore interrotta all’ombelico + protesi </a:t>
            </a:r>
            <a:r>
              <a:rPr lang="it-IT" dirty="0" err="1">
                <a:sym typeface="Wingdings" panose="05000000000000000000" pitchFamily="2" charset="2"/>
              </a:rPr>
              <a:t>sublay</a:t>
            </a:r>
            <a:r>
              <a:rPr lang="it-IT" dirty="0">
                <a:sym typeface="Wingdings" panose="05000000000000000000" pitchFamily="2" charset="2"/>
              </a:rPr>
              <a:t> (</a:t>
            </a:r>
            <a:r>
              <a:rPr lang="it-IT" dirty="0" err="1">
                <a:sym typeface="Wingdings" panose="05000000000000000000" pitchFamily="2" charset="2"/>
              </a:rPr>
              <a:t>eTEP</a:t>
            </a:r>
            <a:r>
              <a:rPr lang="it-IT" dirty="0">
                <a:sym typeface="Wingdings" panose="05000000000000000000" pitchFamily="2" charset="2"/>
              </a:rPr>
              <a:t>, TAPP o IPOM/LIRA). </a:t>
            </a:r>
          </a:p>
          <a:p>
            <a:pPr lvl="1"/>
            <a:r>
              <a:rPr lang="it-IT" dirty="0">
                <a:sym typeface="Wingdings" panose="05000000000000000000" pitchFamily="2" charset="2"/>
              </a:rPr>
              <a:t>Se possibile traslocare l’ombelico (max alle spine iliache superiori): </a:t>
            </a:r>
          </a:p>
          <a:p>
            <a:pPr marL="201168" lvl="1" indent="0">
              <a:buNone/>
            </a:pPr>
            <a:r>
              <a:rPr lang="it-IT" dirty="0">
                <a:sym typeface="Wingdings" panose="05000000000000000000" pitchFamily="2" charset="2"/>
              </a:rPr>
              <a:t>plastica sec </a:t>
            </a:r>
            <a:r>
              <a:rPr lang="it-IT" dirty="0" err="1">
                <a:sym typeface="Wingdings" panose="05000000000000000000" pitchFamily="2" charset="2"/>
              </a:rPr>
              <a:t>Rives</a:t>
            </a:r>
            <a:r>
              <a:rPr lang="it-IT" dirty="0">
                <a:sym typeface="Wingdings" panose="05000000000000000000" pitchFamily="2" charset="2"/>
              </a:rPr>
              <a:t> o TESAR, Tecniche </a:t>
            </a:r>
            <a:r>
              <a:rPr lang="it-IT" dirty="0" err="1">
                <a:sym typeface="Wingdings" panose="05000000000000000000" pitchFamily="2" charset="2"/>
              </a:rPr>
              <a:t>Stapled</a:t>
            </a:r>
            <a:r>
              <a:rPr lang="it-IT" dirty="0">
                <a:sym typeface="Wingdings" panose="05000000000000000000" pitchFamily="2" charset="2"/>
              </a:rPr>
              <a:t>, </a:t>
            </a:r>
            <a:r>
              <a:rPr lang="it-IT" dirty="0" err="1">
                <a:sym typeface="Wingdings" panose="05000000000000000000" pitchFamily="2" charset="2"/>
              </a:rPr>
              <a:t>eTEP</a:t>
            </a:r>
            <a:r>
              <a:rPr lang="it-IT" dirty="0">
                <a:sym typeface="Wingdings" panose="05000000000000000000" pitchFamily="2" charset="2"/>
              </a:rPr>
              <a:t>, TAPP + mini-</a:t>
            </a:r>
            <a:r>
              <a:rPr lang="it-IT" dirty="0" err="1">
                <a:sym typeface="Wingdings" panose="05000000000000000000" pitchFamily="2" charset="2"/>
              </a:rPr>
              <a:t>addomino</a:t>
            </a:r>
            <a:r>
              <a:rPr lang="it-IT" dirty="0">
                <a:sym typeface="Wingdings" panose="05000000000000000000" pitchFamily="2" charset="2"/>
              </a:rPr>
              <a:t> associata (altrimenti neo-ombelico</a:t>
            </a:r>
            <a:endParaRPr dirty="0"/>
          </a:p>
        </p:txBody>
      </p:sp>
      <p:pic>
        <p:nvPicPr>
          <p:cNvPr id="4" name="Picture 2" descr="Risultati immagini per young surgeon clipart">
            <a:extLst>
              <a:ext uri="{FF2B5EF4-FFF2-40B4-BE49-F238E27FC236}">
                <a16:creationId xmlns:a16="http://schemas.microsoft.com/office/drawing/2014/main" id="{A54C1E57-BBC6-6E30-0B31-8232E58BC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672" y="183022"/>
            <a:ext cx="730016" cy="14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Diastasi addominale: il primo sito completo sulla patologia – Il primo sito  di informazione sulla diastasi addominale">
            <a:extLst>
              <a:ext uri="{FF2B5EF4-FFF2-40B4-BE49-F238E27FC236}">
                <a16:creationId xmlns:a16="http://schemas.microsoft.com/office/drawing/2014/main" id="{39D3B433-7800-5933-57A8-53910B4E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205" y="1048417"/>
            <a:ext cx="3633543" cy="105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46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450757"/>
          </a:xfrm>
        </p:spPr>
        <p:txBody>
          <a:bodyPr/>
          <a:lstStyle/>
          <a:p>
            <a:pPr algn="ctr"/>
            <a:r>
              <a:rPr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Conclusioni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diastasi dei retti nel post bariatrico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91" y="1705281"/>
            <a:ext cx="10515600" cy="4093261"/>
          </a:xfrm>
        </p:spPr>
        <p:txBody>
          <a:bodyPr>
            <a:normAutofit/>
          </a:bodyPr>
          <a:lstStyle/>
          <a:p>
            <a:pPr>
              <a:defRPr sz="2400"/>
            </a:pPr>
            <a:r>
              <a:rPr lang="it-IT" dirty="0"/>
              <a:t>Necessario studio adeguato del paziente con coinvolgimento team bariatrico/parete/plastico </a:t>
            </a:r>
          </a:p>
          <a:p>
            <a:pPr>
              <a:defRPr sz="2400"/>
            </a:pPr>
            <a:r>
              <a:rPr lang="it-IT" dirty="0"/>
              <a:t>Associazione riparazione protesica + addominoplastica è fattibile e sicura ma necessità di adeguata selezione del paziente e accorgimenti tecnici</a:t>
            </a:r>
          </a:p>
          <a:p>
            <a:pPr>
              <a:defRPr sz="2400"/>
            </a:pPr>
            <a:r>
              <a:rPr lang="it-IT" dirty="0"/>
              <a:t>Se possibile posizionare la protesi in sede extraperitoneale </a:t>
            </a:r>
            <a:r>
              <a:rPr lang="it-IT" dirty="0" err="1"/>
              <a:t>sublay</a:t>
            </a:r>
            <a:endParaRPr lang="it-IT" dirty="0"/>
          </a:p>
          <a:p>
            <a:pPr>
              <a:defRPr sz="2400"/>
            </a:pPr>
            <a:r>
              <a:rPr lang="it-IT" dirty="0"/>
              <a:t>Mancano RCT e serie prospettiche dedicate per ogni tipo di tecnica di riparazione della diastasi e soprattutto in combinazione con addominoplastica. Mancano dati su </a:t>
            </a:r>
            <a:r>
              <a:rPr lang="it-IT" dirty="0" err="1"/>
              <a:t>Outcome</a:t>
            </a:r>
            <a:r>
              <a:rPr lang="it-IT" dirty="0"/>
              <a:t> a lungo termine </a:t>
            </a:r>
          </a:p>
          <a:p>
            <a:pPr>
              <a:defRPr sz="2400"/>
            </a:pP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AD92E0-5B08-0A9E-406A-BDCEBE414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477" y="1550071"/>
            <a:ext cx="1351777" cy="102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5 Signs You Have Hernia Mesh Complications | MedTruth - Prescription Drug &amp;  Medical Device Safety | Informed Advocacy">
            <a:extLst>
              <a:ext uri="{FF2B5EF4-FFF2-40B4-BE49-F238E27FC236}">
                <a16:creationId xmlns:a16="http://schemas.microsoft.com/office/drawing/2014/main" id="{88E3A3CE-CD7C-81EA-60F4-3F8A636A4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18419" r="16002" b="18351"/>
          <a:stretch>
            <a:fillRect/>
          </a:stretch>
        </p:blipFill>
        <p:spPr bwMode="auto">
          <a:xfrm>
            <a:off x="10458254" y="2465356"/>
            <a:ext cx="895546" cy="85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38AAEDC-0C9C-6EEB-2D34-AA9984D81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5" b="25774"/>
          <a:stretch>
            <a:fillRect/>
          </a:stretch>
        </p:blipFill>
        <p:spPr>
          <a:xfrm>
            <a:off x="8936138" y="3443757"/>
            <a:ext cx="2462609" cy="718337"/>
          </a:xfrm>
          <a:prstGeom prst="rect">
            <a:avLst/>
          </a:prstGeom>
        </p:spPr>
      </p:pic>
      <p:pic>
        <p:nvPicPr>
          <p:cNvPr id="6" name="Picture 12" descr="Medical Literature Stock Illustrations – 3,614 Medical Literature Stock  Illustrations, Vectors &amp; Clipart - Dreamstime">
            <a:extLst>
              <a:ext uri="{FF2B5EF4-FFF2-40B4-BE49-F238E27FC236}">
                <a16:creationId xmlns:a16="http://schemas.microsoft.com/office/drawing/2014/main" id="{4903C1E4-C29B-85B4-81ED-DE5DE077E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17933" r="18709" b="17697"/>
          <a:stretch>
            <a:fillRect/>
          </a:stretch>
        </p:blipFill>
        <p:spPr bwMode="auto">
          <a:xfrm>
            <a:off x="7885313" y="4950944"/>
            <a:ext cx="791092" cy="8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548" y="286603"/>
            <a:ext cx="10058400" cy="1450757"/>
          </a:xfrm>
        </p:spPr>
        <p:txBody>
          <a:bodyPr/>
          <a:lstStyle/>
          <a:p>
            <a:r>
              <a:rPr dirty="0" err="1"/>
              <a:t>Definizione</a:t>
            </a:r>
            <a:r>
              <a:rPr dirty="0"/>
              <a:t> e </a:t>
            </a:r>
            <a:r>
              <a:rPr dirty="0" err="1"/>
              <a:t>classificazione</a:t>
            </a:r>
            <a:r>
              <a:rPr dirty="0"/>
              <a:t> (EHS)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Definizione</a:t>
            </a:r>
            <a:r>
              <a:rPr dirty="0"/>
              <a:t>: </a:t>
            </a:r>
            <a:r>
              <a:rPr dirty="0" err="1"/>
              <a:t>separazione</a:t>
            </a:r>
            <a:r>
              <a:rPr dirty="0"/>
              <a:t> </a:t>
            </a:r>
            <a:r>
              <a:rPr dirty="0" err="1"/>
              <a:t>dei</a:t>
            </a:r>
            <a:r>
              <a:rPr dirty="0"/>
              <a:t> </a:t>
            </a:r>
            <a:r>
              <a:rPr lang="it-IT" dirty="0"/>
              <a:t>m.</a:t>
            </a:r>
            <a:r>
              <a:rPr dirty="0" err="1"/>
              <a:t>retti</a:t>
            </a:r>
            <a:r>
              <a:rPr lang="it-IT" dirty="0"/>
              <a:t> senza difetti erniari</a:t>
            </a:r>
            <a:r>
              <a:rPr dirty="0"/>
              <a:t> &gt; 2</a:t>
            </a:r>
            <a:r>
              <a:rPr lang="it-IT" dirty="0"/>
              <a:t>,5</a:t>
            </a:r>
            <a:r>
              <a:rPr dirty="0"/>
              <a:t> cm</a:t>
            </a:r>
          </a:p>
          <a:p>
            <a:r>
              <a:rPr dirty="0" err="1"/>
              <a:t>Classificazione</a:t>
            </a:r>
            <a:r>
              <a:rPr dirty="0"/>
              <a:t>:</a:t>
            </a:r>
          </a:p>
          <a:p>
            <a:pPr lvl="1"/>
            <a:r>
              <a:rPr dirty="0"/>
              <a:t>• </a:t>
            </a:r>
            <a:r>
              <a:rPr dirty="0" err="1"/>
              <a:t>Larghezza</a:t>
            </a:r>
            <a:endParaRPr dirty="0"/>
          </a:p>
          <a:p>
            <a:pPr lvl="1"/>
            <a:r>
              <a:rPr dirty="0"/>
              <a:t>• Stato post‑</a:t>
            </a:r>
            <a:r>
              <a:rPr dirty="0" err="1"/>
              <a:t>gravidanza</a:t>
            </a:r>
            <a:r>
              <a:rPr lang="it-IT" dirty="0"/>
              <a:t> o adiposità</a:t>
            </a:r>
            <a:endParaRPr dirty="0"/>
          </a:p>
          <a:p>
            <a:pPr lvl="1"/>
            <a:r>
              <a:rPr dirty="0"/>
              <a:t>• </a:t>
            </a:r>
            <a:r>
              <a:rPr dirty="0" err="1"/>
              <a:t>Presenza</a:t>
            </a:r>
            <a:r>
              <a:rPr dirty="0"/>
              <a:t>/</a:t>
            </a:r>
            <a:r>
              <a:rPr dirty="0" err="1"/>
              <a:t>assenza</a:t>
            </a:r>
            <a:r>
              <a:rPr dirty="0"/>
              <a:t> di </a:t>
            </a:r>
            <a:r>
              <a:rPr dirty="0" err="1"/>
              <a:t>ernia</a:t>
            </a:r>
            <a:r>
              <a:rPr lang="it-IT" dirty="0"/>
              <a:t> associata</a:t>
            </a:r>
            <a:endParaRPr dirty="0"/>
          </a:p>
          <a:p>
            <a:r>
              <a:rPr dirty="0" err="1"/>
              <a:t>Qualità</a:t>
            </a:r>
            <a:r>
              <a:rPr dirty="0"/>
              <a:t> </a:t>
            </a:r>
            <a:r>
              <a:rPr dirty="0" err="1"/>
              <a:t>evidenze</a:t>
            </a:r>
            <a:r>
              <a:rPr dirty="0"/>
              <a:t> </a:t>
            </a:r>
            <a:r>
              <a:rPr dirty="0" err="1"/>
              <a:t>moderata‑bassa</a:t>
            </a:r>
            <a:r>
              <a:rPr dirty="0"/>
              <a:t> → </a:t>
            </a:r>
            <a:r>
              <a:rPr dirty="0" err="1"/>
              <a:t>raccomandazioni</a:t>
            </a:r>
            <a:r>
              <a:rPr dirty="0"/>
              <a:t> </a:t>
            </a:r>
            <a:r>
              <a:rPr dirty="0" err="1"/>
              <a:t>deboli</a:t>
            </a:r>
            <a:endParaRPr dirty="0"/>
          </a:p>
        </p:txBody>
      </p:sp>
      <p:pic>
        <p:nvPicPr>
          <p:cNvPr id="2050" name="Picture 2" descr="Guidelines – EHS">
            <a:extLst>
              <a:ext uri="{FF2B5EF4-FFF2-40B4-BE49-F238E27FC236}">
                <a16:creationId xmlns:a16="http://schemas.microsoft.com/office/drawing/2014/main" id="{F76EFA8F-F714-F8F2-404B-ED243524F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995" y="2073154"/>
            <a:ext cx="28670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22E52B-F98A-1FC6-2901-7612D8798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431" y="4609412"/>
            <a:ext cx="6207617" cy="10818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80D6A69-7795-432F-EDB1-17568A46D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76" y="1816409"/>
            <a:ext cx="7745983" cy="2696837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E1C6367-E5A8-6F0F-6359-4D5A0B8EE5EB}"/>
              </a:ext>
            </a:extLst>
          </p:cNvPr>
          <p:cNvSpPr txBox="1"/>
          <p:nvPr/>
        </p:nvSpPr>
        <p:spPr>
          <a:xfrm>
            <a:off x="9565617" y="5699219"/>
            <a:ext cx="261629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 i="1"/>
            </a:pPr>
            <a:r>
              <a:rPr lang="it-IT" sz="1200" dirty="0"/>
              <a:t>EHS </a:t>
            </a:r>
            <a:r>
              <a:rPr lang="it-IT" sz="1200" dirty="0" err="1"/>
              <a:t>Guidelines</a:t>
            </a:r>
            <a:r>
              <a:rPr lang="it-IT" sz="1200" dirty="0"/>
              <a:t> </a:t>
            </a:r>
            <a:r>
              <a:rPr lang="it-IT" sz="1200" dirty="0" err="1"/>
              <a:t>Diastasis</a:t>
            </a:r>
            <a:r>
              <a:rPr lang="it-IT" sz="1200" dirty="0"/>
              <a:t> </a:t>
            </a:r>
            <a:r>
              <a:rPr lang="it-IT" sz="1200" dirty="0" err="1"/>
              <a:t>Recti</a:t>
            </a:r>
            <a:r>
              <a:rPr lang="it-IT" sz="1200" dirty="0"/>
              <a:t> BJS 2021</a:t>
            </a:r>
            <a:endParaRPr lang="fr-FR" sz="1200" dirty="0"/>
          </a:p>
          <a:p>
            <a:pPr>
              <a:defRPr sz="1200" i="1"/>
            </a:pP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6C3B2-82C3-3C90-710B-A64ABE0F4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it-IT" dirty="0"/>
            </a:br>
            <a:r>
              <a:rPr lang="it-IT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B7C2AD-C27C-58FE-3184-EFFEAC728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3088"/>
            <a:ext cx="10874829" cy="8347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3D2BE62-9CAD-B260-455D-02CBF726781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Home Message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785B27C-2922-863F-954D-27EFED90A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706" y="2360613"/>
            <a:ext cx="2868307" cy="229908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B44B08C-4C90-5540-569E-25765F751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286" y="2702948"/>
            <a:ext cx="1635135" cy="1231398"/>
          </a:xfrm>
          <a:prstGeom prst="rect">
            <a:avLst/>
          </a:prstGeom>
        </p:spPr>
      </p:pic>
      <p:pic>
        <p:nvPicPr>
          <p:cNvPr id="8" name="Picture 2" descr="328.800 Bilancia Illustrazioni stock, grafiche vettoriali royalty-free e clip  art - iStock | Equilibrio, Peso, Dieta">
            <a:extLst>
              <a:ext uri="{FF2B5EF4-FFF2-40B4-BE49-F238E27FC236}">
                <a16:creationId xmlns:a16="http://schemas.microsoft.com/office/drawing/2014/main" id="{BBFA902A-6F79-F608-533D-86FB888FE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03" y="4526323"/>
            <a:ext cx="2552853" cy="159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isultati immagini per young surgeon clipart">
            <a:extLst>
              <a:ext uri="{FF2B5EF4-FFF2-40B4-BE49-F238E27FC236}">
                <a16:creationId xmlns:a16="http://schemas.microsoft.com/office/drawing/2014/main" id="{10A04A98-FF36-1375-6F5E-E7D4677E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672" y="126920"/>
            <a:ext cx="730016" cy="14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EF30FF5-AE99-09B7-F36E-D606E4E1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05" y="1419962"/>
            <a:ext cx="96996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umetto: ovale 10">
            <a:extLst>
              <a:ext uri="{FF2B5EF4-FFF2-40B4-BE49-F238E27FC236}">
                <a16:creationId xmlns:a16="http://schemas.microsoft.com/office/drawing/2014/main" id="{0B0B3C4B-BBE4-EA33-0686-ACC6A0DC186E}"/>
              </a:ext>
            </a:extLst>
          </p:cNvPr>
          <p:cNvSpPr/>
          <p:nvPr/>
        </p:nvSpPr>
        <p:spPr>
          <a:xfrm>
            <a:off x="445913" y="0"/>
            <a:ext cx="2634342" cy="146957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Costeffective</a:t>
            </a:r>
            <a:r>
              <a:rPr lang="it-IT" dirty="0"/>
              <a:t>?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75FFD8B-6A1F-406A-A476-65C31C630D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317" t="11448" r="19646" b="11372"/>
          <a:stretch>
            <a:fillRect/>
          </a:stretch>
        </p:blipFill>
        <p:spPr>
          <a:xfrm>
            <a:off x="1512593" y="1700494"/>
            <a:ext cx="5146391" cy="32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5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DD2A2-C4C4-4BC2-055A-E6949A507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370AED-D06D-D561-2B4B-787312E1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it-IT" dirty="0"/>
            </a:br>
            <a:r>
              <a:rPr lang="it-IT" dirty="0"/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D6E859-5554-E717-3AAE-12660E6DB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43088"/>
            <a:ext cx="10874829" cy="8347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A10D40-849D-A439-75A1-2B5FDA72F21C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Home Message</a:t>
            </a:r>
          </a:p>
        </p:txBody>
      </p:sp>
      <p:pic>
        <p:nvPicPr>
          <p:cNvPr id="9" name="Picture 2" descr="Risultati immagini per young surgeon clipart">
            <a:extLst>
              <a:ext uri="{FF2B5EF4-FFF2-40B4-BE49-F238E27FC236}">
                <a16:creationId xmlns:a16="http://schemas.microsoft.com/office/drawing/2014/main" id="{3CAA7241-84E6-EED9-7A00-53972A6D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07" y="2449259"/>
            <a:ext cx="730016" cy="14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995C83E-F745-ADFD-88F2-7BC128C7A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381"/>
            <a:ext cx="96996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52CFB62-8936-8B46-557D-350D8B03442B}"/>
              </a:ext>
            </a:extLst>
          </p:cNvPr>
          <p:cNvSpPr txBox="1"/>
          <p:nvPr/>
        </p:nvSpPr>
        <p:spPr>
          <a:xfrm>
            <a:off x="1611984" y="1996123"/>
            <a:ext cx="1033177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Non esiste la tecnica di riparazione ideale della diastasi ma quella che il team è più abituato ad eseguire.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La combinazione di riparazione protesica con addominoplastica associata comporta accorgimenti tecnici e varianti di tecnica necessari per garantire la vascolarizzazione dell’ombelico e l’effetto funzionale estetico</a:t>
            </a:r>
          </a:p>
        </p:txBody>
      </p:sp>
      <p:pic>
        <p:nvPicPr>
          <p:cNvPr id="5122" name="Picture 2" descr="Tailor measuring client to make custom suit Vector Image">
            <a:extLst>
              <a:ext uri="{FF2B5EF4-FFF2-40B4-BE49-F238E27FC236}">
                <a16:creationId xmlns:a16="http://schemas.microsoft.com/office/drawing/2014/main" id="{0B9A4C80-5C6D-3E8F-6513-8E5C2BB62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0"/>
          <a:stretch>
            <a:fillRect/>
          </a:stretch>
        </p:blipFill>
        <p:spPr bwMode="auto">
          <a:xfrm>
            <a:off x="5203560" y="4504698"/>
            <a:ext cx="1308509" cy="16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55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"/>
          <p:cNvSpPr txBox="1">
            <a:spLocks noGrp="1"/>
          </p:cNvSpPr>
          <p:nvPr>
            <p:ph type="title"/>
          </p:nvPr>
        </p:nvSpPr>
        <p:spPr>
          <a:xfrm>
            <a:off x="2152650" y="592913"/>
            <a:ext cx="7886700" cy="4750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it-IT" b="1" dirty="0"/>
              <a:t>Conseguenze della diastasi </a:t>
            </a:r>
            <a:br>
              <a:rPr lang="it-IT" dirty="0"/>
            </a:br>
            <a:endParaRPr dirty="0"/>
          </a:p>
        </p:txBody>
      </p:sp>
      <p:sp>
        <p:nvSpPr>
          <p:cNvPr id="240" name="Google Shape;240;p3"/>
          <p:cNvSpPr txBox="1">
            <a:spLocks noGrp="1"/>
          </p:cNvSpPr>
          <p:nvPr>
            <p:ph type="body" idx="1"/>
          </p:nvPr>
        </p:nvSpPr>
        <p:spPr>
          <a:xfrm>
            <a:off x="2010436" y="2058520"/>
            <a:ext cx="8657564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800"/>
              <a:buNone/>
            </a:pPr>
            <a:r>
              <a:rPr lang="it-IT" sz="2800" dirty="0"/>
              <a:t>Muscoli obliqui e trasversi rilassati (non precaricati)</a:t>
            </a:r>
            <a:endParaRPr sz="2800" dirty="0"/>
          </a:p>
          <a:p>
            <a:pPr marL="0" indent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r>
              <a:rPr lang="it-IT" sz="2800" dirty="0"/>
              <a:t>Contrazione inefficace dei muscoli larghi</a:t>
            </a:r>
            <a:endParaRPr sz="2800" dirty="0"/>
          </a:p>
          <a:p>
            <a:pPr marL="0" indent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ts val="2800"/>
              <a:buNone/>
            </a:pPr>
            <a:r>
              <a:rPr lang="it-IT" sz="2800" dirty="0" err="1"/>
              <a:t>Ipostabilizzazione</a:t>
            </a:r>
            <a:r>
              <a:rPr lang="it-IT" sz="2800" dirty="0"/>
              <a:t> del tronco</a:t>
            </a:r>
            <a:endParaRPr sz="2800" dirty="0"/>
          </a:p>
        </p:txBody>
      </p:sp>
      <p:sp>
        <p:nvSpPr>
          <p:cNvPr id="241" name="Google Shape;241;p3"/>
          <p:cNvSpPr txBox="1"/>
          <p:nvPr/>
        </p:nvSpPr>
        <p:spPr>
          <a:xfrm>
            <a:off x="1603721" y="5307257"/>
            <a:ext cx="4570821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dirty="0" err="1">
                <a:latin typeface="Calibri"/>
                <a:ea typeface="Calibri"/>
                <a:cs typeface="Calibri"/>
                <a:sym typeface="Calibri"/>
              </a:rPr>
              <a:t>lombosciatalgia</a:t>
            </a:r>
            <a:r>
              <a:rPr lang="it-IT" dirty="0">
                <a:latin typeface="Calibri"/>
                <a:ea typeface="Calibri"/>
                <a:cs typeface="Calibri"/>
                <a:sym typeface="Calibri"/>
              </a:rPr>
              <a:t>, incontinenza urinaria, difficoltà nello sport e attività fisica</a:t>
            </a:r>
            <a:endParaRPr sz="1350" dirty="0"/>
          </a:p>
        </p:txBody>
      </p:sp>
      <p:sp>
        <p:nvSpPr>
          <p:cNvPr id="242" name="Google Shape;242;p3"/>
          <p:cNvSpPr/>
          <p:nvPr/>
        </p:nvSpPr>
        <p:spPr>
          <a:xfrm>
            <a:off x="3322954" y="3593501"/>
            <a:ext cx="665952" cy="101611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2342" y="947948"/>
            <a:ext cx="4382889" cy="111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0877" y="3768253"/>
            <a:ext cx="1559236" cy="17731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1957698" y="4746234"/>
            <a:ext cx="339646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</a:pP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abdominal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core </a:t>
            </a:r>
            <a:r>
              <a:rPr lang="it-IT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impairment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E97CAA-DB08-65C4-B52A-FD0711124C75}"/>
              </a:ext>
            </a:extLst>
          </p:cNvPr>
          <p:cNvSpPr txBox="1"/>
          <p:nvPr/>
        </p:nvSpPr>
        <p:spPr>
          <a:xfrm>
            <a:off x="7678528" y="3293012"/>
            <a:ext cx="2827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lt1"/>
              </a:buClr>
              <a:buSzPts val="2100"/>
            </a:pPr>
            <a:r>
              <a:rPr lang="it-IT" sz="1200" b="1" dirty="0">
                <a:latin typeface="Arial"/>
                <a:ea typeface="Arial"/>
                <a:cs typeface="Arial"/>
                <a:sym typeface="Arial"/>
              </a:rPr>
              <a:t>Altri fattori di rischio correlati alla gravidanza: </a:t>
            </a:r>
            <a:r>
              <a:rPr lang="it-IT" sz="1200" dirty="0">
                <a:latin typeface="Arial"/>
                <a:ea typeface="Arial"/>
                <a:cs typeface="Arial"/>
                <a:sym typeface="Arial"/>
              </a:rPr>
              <a:t>variazioni ormonali, iperlordosi lombare, aumentata pressione </a:t>
            </a:r>
            <a:r>
              <a:rPr lang="it-IT" sz="1200" dirty="0" err="1">
                <a:latin typeface="Arial"/>
                <a:ea typeface="Arial"/>
                <a:cs typeface="Arial"/>
                <a:sym typeface="Arial"/>
              </a:rPr>
              <a:t>intraaddominale</a:t>
            </a:r>
            <a:r>
              <a:rPr lang="it-IT" sz="1200" dirty="0">
                <a:latin typeface="Arial"/>
                <a:ea typeface="Arial"/>
                <a:cs typeface="Arial"/>
                <a:sym typeface="Arial"/>
              </a:rPr>
              <a:t>, taglio cesareo, numero delle gravidanze, macrosomia fetale.</a:t>
            </a:r>
            <a:endParaRPr lang="it-IT" sz="75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335E0B6-B617-99DE-2ACF-54370B555014}"/>
              </a:ext>
            </a:extLst>
          </p:cNvPr>
          <p:cNvSpPr txBox="1"/>
          <p:nvPr/>
        </p:nvSpPr>
        <p:spPr>
          <a:xfrm>
            <a:off x="7678527" y="4536036"/>
            <a:ext cx="2827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lt1"/>
              </a:buClr>
              <a:buSzPts val="2100"/>
            </a:pPr>
            <a:r>
              <a:rPr lang="it-IT" sz="1200" b="1" dirty="0">
                <a:latin typeface="Arial"/>
                <a:ea typeface="Arial"/>
                <a:cs typeface="Arial"/>
                <a:sym typeface="Arial"/>
              </a:rPr>
              <a:t>Fattori di rischio legati all’obesità: </a:t>
            </a:r>
            <a:r>
              <a:rPr lang="it-IT" sz="1200" dirty="0">
                <a:latin typeface="Arial"/>
                <a:ea typeface="Arial"/>
                <a:cs typeface="Arial"/>
                <a:sym typeface="Arial"/>
              </a:rPr>
              <a:t>ernie primitive e </a:t>
            </a:r>
            <a:r>
              <a:rPr lang="it-IT" sz="1200" dirty="0" err="1">
                <a:latin typeface="Arial"/>
                <a:ea typeface="Arial"/>
                <a:cs typeface="Arial"/>
                <a:sym typeface="Arial"/>
              </a:rPr>
              <a:t>incisionali</a:t>
            </a:r>
            <a:r>
              <a:rPr lang="it-IT" sz="1200" dirty="0">
                <a:latin typeface="Arial"/>
                <a:ea typeface="Arial"/>
                <a:cs typeface="Arial"/>
                <a:sym typeface="Arial"/>
              </a:rPr>
              <a:t>, obesità androide, </a:t>
            </a:r>
            <a:r>
              <a:rPr lang="it-IT" sz="1200" dirty="0" err="1">
                <a:latin typeface="Arial"/>
                <a:ea typeface="Arial"/>
                <a:cs typeface="Arial"/>
                <a:sym typeface="Arial"/>
              </a:rPr>
              <a:t>sarcopenia</a:t>
            </a:r>
            <a:endParaRPr lang="it-IT" sz="75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FA7651F-4C59-2C3A-2755-2C452EC17033}"/>
              </a:ext>
            </a:extLst>
          </p:cNvPr>
          <p:cNvSpPr/>
          <p:nvPr/>
        </p:nvSpPr>
        <p:spPr>
          <a:xfrm>
            <a:off x="7588577" y="4536036"/>
            <a:ext cx="291706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78843B-6051-9046-8183-97DFF0B7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7FCD5B-6301-9EBE-50B5-E4E9FBBCA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2B7F21-1065-11B0-5991-A1E303EF8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6" y="961164"/>
            <a:ext cx="6067022" cy="49356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302B1BB-0594-9854-4CB3-A6542CDE8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748" y="395323"/>
            <a:ext cx="5917274" cy="552925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D1C1ECD-BB41-DE63-F363-CF9061C94682}"/>
              </a:ext>
            </a:extLst>
          </p:cNvPr>
          <p:cNvSpPr txBox="1"/>
          <p:nvPr/>
        </p:nvSpPr>
        <p:spPr>
          <a:xfrm>
            <a:off x="1538542" y="282266"/>
            <a:ext cx="34316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200" i="1"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EHS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Guidelines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Diastasis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Recti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BJS 2021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sz="1200" i="1"/>
            </a:pPr>
            <a:endParaRPr sz="1200" dirty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373CD23-EF2E-A3BA-6423-8D7BCB81860D}"/>
              </a:ext>
            </a:extLst>
          </p:cNvPr>
          <p:cNvCxnSpPr>
            <a:cxnSpLocks/>
          </p:cNvCxnSpPr>
          <p:nvPr/>
        </p:nvCxnSpPr>
        <p:spPr>
          <a:xfrm>
            <a:off x="1319753" y="1502912"/>
            <a:ext cx="33653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E200510B-1339-3996-0866-C307E358C5F3}"/>
              </a:ext>
            </a:extLst>
          </p:cNvPr>
          <p:cNvCxnSpPr>
            <a:cxnSpLocks/>
          </p:cNvCxnSpPr>
          <p:nvPr/>
        </p:nvCxnSpPr>
        <p:spPr>
          <a:xfrm>
            <a:off x="2705492" y="3012772"/>
            <a:ext cx="3073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A7C8B3F-A01F-9F69-7AC1-E1CDF4BB5DC2}"/>
              </a:ext>
            </a:extLst>
          </p:cNvPr>
          <p:cNvCxnSpPr>
            <a:cxnSpLocks/>
          </p:cNvCxnSpPr>
          <p:nvPr/>
        </p:nvCxnSpPr>
        <p:spPr>
          <a:xfrm>
            <a:off x="535757" y="3287721"/>
            <a:ext cx="3838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A802876B-EE13-77E8-167D-AEC3A2D5D800}"/>
              </a:ext>
            </a:extLst>
          </p:cNvPr>
          <p:cNvSpPr/>
          <p:nvPr/>
        </p:nvSpPr>
        <p:spPr>
          <a:xfrm>
            <a:off x="405353" y="4838083"/>
            <a:ext cx="3478490" cy="5935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2F1CCCAE-169F-E79A-DDE6-969CBF9863D2}"/>
              </a:ext>
            </a:extLst>
          </p:cNvPr>
          <p:cNvCxnSpPr>
            <a:cxnSpLocks/>
          </p:cNvCxnSpPr>
          <p:nvPr/>
        </p:nvCxnSpPr>
        <p:spPr>
          <a:xfrm>
            <a:off x="7448747" y="948469"/>
            <a:ext cx="45421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ADE368FB-68BB-F32A-6548-D84F486D0666}"/>
              </a:ext>
            </a:extLst>
          </p:cNvPr>
          <p:cNvCxnSpPr>
            <a:cxnSpLocks/>
          </p:cNvCxnSpPr>
          <p:nvPr/>
        </p:nvCxnSpPr>
        <p:spPr>
          <a:xfrm>
            <a:off x="6402372" y="1202826"/>
            <a:ext cx="8656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63984189-6430-843B-568B-B67EDF12B7AC}"/>
              </a:ext>
            </a:extLst>
          </p:cNvPr>
          <p:cNvSpPr/>
          <p:nvPr/>
        </p:nvSpPr>
        <p:spPr>
          <a:xfrm>
            <a:off x="6501250" y="4992589"/>
            <a:ext cx="3478490" cy="59358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53145568-D76F-16CB-01AA-0F1C1F4C1E22}"/>
              </a:ext>
            </a:extLst>
          </p:cNvPr>
          <p:cNvCxnSpPr>
            <a:cxnSpLocks/>
          </p:cNvCxnSpPr>
          <p:nvPr/>
        </p:nvCxnSpPr>
        <p:spPr>
          <a:xfrm>
            <a:off x="8240495" y="4184838"/>
            <a:ext cx="3506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0FFC0E29-106F-28B8-405D-DF6F623B4508}"/>
              </a:ext>
            </a:extLst>
          </p:cNvPr>
          <p:cNvCxnSpPr>
            <a:cxnSpLocks/>
          </p:cNvCxnSpPr>
          <p:nvPr/>
        </p:nvCxnSpPr>
        <p:spPr>
          <a:xfrm>
            <a:off x="6608190" y="4448789"/>
            <a:ext cx="29034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e 28">
            <a:extLst>
              <a:ext uri="{FF2B5EF4-FFF2-40B4-BE49-F238E27FC236}">
                <a16:creationId xmlns:a16="http://schemas.microsoft.com/office/drawing/2014/main" id="{24DFE968-F584-5997-F5B3-89E3EC0AEFB7}"/>
              </a:ext>
            </a:extLst>
          </p:cNvPr>
          <p:cNvSpPr/>
          <p:nvPr/>
        </p:nvSpPr>
        <p:spPr>
          <a:xfrm>
            <a:off x="6570482" y="4722829"/>
            <a:ext cx="1395167" cy="242017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C3B166DE-5340-CA79-E8B0-8D3C76AEB732}"/>
              </a:ext>
            </a:extLst>
          </p:cNvPr>
          <p:cNvCxnSpPr>
            <a:cxnSpLocks/>
          </p:cNvCxnSpPr>
          <p:nvPr/>
        </p:nvCxnSpPr>
        <p:spPr>
          <a:xfrm>
            <a:off x="9664045" y="4448789"/>
            <a:ext cx="2083324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08905E81-A80D-42EF-159C-FD965805192F}"/>
              </a:ext>
            </a:extLst>
          </p:cNvPr>
          <p:cNvCxnSpPr>
            <a:cxnSpLocks/>
          </p:cNvCxnSpPr>
          <p:nvPr/>
        </p:nvCxnSpPr>
        <p:spPr>
          <a:xfrm>
            <a:off x="6570482" y="4685121"/>
            <a:ext cx="3242821" cy="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6A0F6B16-E7B4-0E8D-F645-4EE81C1E232C}"/>
              </a:ext>
            </a:extLst>
          </p:cNvPr>
          <p:cNvCxnSpPr>
            <a:cxnSpLocks/>
          </p:cNvCxnSpPr>
          <p:nvPr/>
        </p:nvCxnSpPr>
        <p:spPr>
          <a:xfrm>
            <a:off x="1461155" y="4354521"/>
            <a:ext cx="28468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39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68F353-0809-F4F1-5DB6-D577079CD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6CD448-6EBA-CCB6-1404-FCF8024C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16817"/>
            <a:ext cx="7057630" cy="1900131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F8B6975B-589B-6EE5-D417-3FEEA8EE3A33}"/>
              </a:ext>
            </a:extLst>
          </p:cNvPr>
          <p:cNvSpPr/>
          <p:nvPr/>
        </p:nvSpPr>
        <p:spPr>
          <a:xfrm>
            <a:off x="663695" y="2186734"/>
            <a:ext cx="3962400" cy="15177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Anterior approaches seem easier to perform with good functional and morphological outcomes, but they present high seroma rates. </a:t>
            </a:r>
            <a:endParaRPr lang="it-IT" dirty="0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1F94C665-496E-E086-CAA6-53C2D62864AF}"/>
              </a:ext>
            </a:extLst>
          </p:cNvPr>
          <p:cNvSpPr/>
          <p:nvPr/>
        </p:nvSpPr>
        <p:spPr>
          <a:xfrm>
            <a:off x="7025170" y="2040272"/>
            <a:ext cx="4347327" cy="15177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Posterior techniques have a steep learning curve and higher risk of bleeding, but they involve dissection in only one space with very low risk of seroma. </a:t>
            </a:r>
            <a:endParaRPr lang="it-IT" dirty="0"/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55CCF01F-D8FC-7DDB-A6E5-57FBF9750958}"/>
              </a:ext>
            </a:extLst>
          </p:cNvPr>
          <p:cNvSpPr/>
          <p:nvPr/>
        </p:nvSpPr>
        <p:spPr>
          <a:xfrm>
            <a:off x="3717933" y="4343863"/>
            <a:ext cx="4347327" cy="1517715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LIMITS</a:t>
            </a:r>
          </a:p>
          <a:p>
            <a:pPr algn="ctr"/>
            <a:r>
              <a:rPr lang="en-US" dirty="0"/>
              <a:t>Only 29 studies selected</a:t>
            </a:r>
          </a:p>
          <a:p>
            <a:pPr algn="ctr"/>
            <a:r>
              <a:rPr lang="en-US" dirty="0"/>
              <a:t>Mean cohort for papers 30-100 pts max</a:t>
            </a:r>
          </a:p>
          <a:p>
            <a:pPr algn="ctr"/>
            <a:r>
              <a:rPr lang="en-US" dirty="0"/>
              <a:t>Heterogeneity of cases</a:t>
            </a:r>
          </a:p>
          <a:p>
            <a:pPr algn="ctr"/>
            <a:r>
              <a:rPr lang="en-US" dirty="0"/>
              <a:t>Several different technique for anterior and posterior approach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5320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D78110E-DBCC-115A-3800-F35104C5D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178" y="2007907"/>
            <a:ext cx="6127386" cy="486833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FFAEFC-70DC-56D9-029D-2C08953CD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" y="1989665"/>
            <a:ext cx="6096000" cy="486833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0253C58-C77C-A5A8-4EF5-0A7E07F1406C}"/>
              </a:ext>
            </a:extLst>
          </p:cNvPr>
          <p:cNvSpPr txBox="1"/>
          <p:nvPr/>
        </p:nvSpPr>
        <p:spPr>
          <a:xfrm>
            <a:off x="6437567" y="1121624"/>
            <a:ext cx="2948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200" i="1"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Ferrara F. Fiori F. </a:t>
            </a:r>
            <a:r>
              <a:rPr 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Hernia</a:t>
            </a: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  <a:endParaRPr lang="fr-F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 sz="1200" i="1"/>
            </a:pPr>
            <a:endParaRPr sz="16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095B2C6-A9C3-81A4-1B17-A93C29A17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3885" y="0"/>
            <a:ext cx="947679" cy="1261896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8E3B0157-9FCE-A124-9D3F-2F40E62B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367" y="-750346"/>
            <a:ext cx="10058400" cy="1450757"/>
          </a:xfrm>
        </p:spPr>
        <p:txBody>
          <a:bodyPr>
            <a:normAutofit/>
          </a:bodyPr>
          <a:lstStyle/>
          <a:p>
            <a:r>
              <a:rPr lang="it-IT" dirty="0"/>
              <a:t>Stessa patologia differenti tecniche…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34C6CB7-F25A-217E-270B-9895B3C5F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7363"/>
            <a:ext cx="5600246" cy="15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7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1A3D59B-D409-C975-10CF-F16F9932C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2529762"/>
            <a:ext cx="2999492" cy="179847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9D8190D-D5F0-B427-2AEB-1A6F80FE331A}"/>
              </a:ext>
            </a:extLst>
          </p:cNvPr>
          <p:cNvSpPr txBox="1">
            <a:spLocks/>
          </p:cNvSpPr>
          <p:nvPr/>
        </p:nvSpPr>
        <p:spPr>
          <a:xfrm>
            <a:off x="1216548" y="28660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/>
              <a:t>Perché discutere di riparazione della diastasi nel post bariatrico?</a:t>
            </a:r>
          </a:p>
        </p:txBody>
      </p:sp>
    </p:spTree>
    <p:extLst>
      <p:ext uri="{BB962C8B-B14F-4D97-AF65-F5344CB8AC3E}">
        <p14:creationId xmlns:p14="http://schemas.microsoft.com/office/powerpoint/2010/main" val="3961981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 capitoli della SICPRE – Sicpre – Società Italiana di Chirurgia Plastica  Ricostruttiva ed Estetica">
            <a:extLst>
              <a:ext uri="{FF2B5EF4-FFF2-40B4-BE49-F238E27FC236}">
                <a16:creationId xmlns:a16="http://schemas.microsoft.com/office/drawing/2014/main" id="{774D0BA5-8BAE-CD44-308B-1681B00AD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250404"/>
            <a:ext cx="5715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creto Ministero Salute - Assiac - Associazione Amministratori e Condòmini">
            <a:extLst>
              <a:ext uri="{FF2B5EF4-FFF2-40B4-BE49-F238E27FC236}">
                <a16:creationId xmlns:a16="http://schemas.microsoft.com/office/drawing/2014/main" id="{8F418ED4-249B-4FF5-808F-20931F72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69" y="110776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743BB5C4-0CEA-91CA-A3D5-6F657EB64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79" y="3216696"/>
            <a:ext cx="96648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D.M. 5 marzo 1998, n. 317, art. 1 e 2 — prestazioni di chirurgia plastica a fini ricostruttivi;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Circolare Ministeriale n. 61 del 1982, che distingue gli interventi ricostruttivi da quelli estetici;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Linee guida SICPRE (Società Italiana di Chirurgia Plastica Ricostruttiva ed Estetica)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ABB6B5F1-DC06-32B6-3EDA-C006C429A805}"/>
              </a:ext>
            </a:extLst>
          </p:cNvPr>
          <p:cNvSpPr/>
          <p:nvPr/>
        </p:nvSpPr>
        <p:spPr>
          <a:xfrm>
            <a:off x="5147221" y="2707665"/>
            <a:ext cx="1145357" cy="5093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DRG 268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015252F-865D-ECCB-61F4-B253E50FA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77" y="3310678"/>
            <a:ext cx="10803444" cy="205779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C19804F-3566-848C-110A-60A8CC904905}"/>
              </a:ext>
            </a:extLst>
          </p:cNvPr>
          <p:cNvSpPr/>
          <p:nvPr/>
        </p:nvSpPr>
        <p:spPr>
          <a:xfrm>
            <a:off x="790116" y="4233705"/>
            <a:ext cx="10397765" cy="33829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41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750</TotalTime>
  <Words>1884</Words>
  <Application>Microsoft Office PowerPoint</Application>
  <PresentationFormat>Widescreen</PresentationFormat>
  <Paragraphs>267</Paragraphs>
  <Slides>32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8" baseType="lpstr">
      <vt:lpstr>Arial</vt:lpstr>
      <vt:lpstr>Calibri</vt:lpstr>
      <vt:lpstr>Helvetica Neue</vt:lpstr>
      <vt:lpstr>Verdana</vt:lpstr>
      <vt:lpstr>Wingdings</vt:lpstr>
      <vt:lpstr>RetrospectVTI</vt:lpstr>
      <vt:lpstr>Diastasi dei muscoli retti nel paziente post-bariatrico</vt:lpstr>
      <vt:lpstr>Presentazione standard di PowerPoint</vt:lpstr>
      <vt:lpstr>Definizione e classificazione (EHS)</vt:lpstr>
      <vt:lpstr>Conseguenze della diastasi  </vt:lpstr>
      <vt:lpstr>Presentazione standard di PowerPoint</vt:lpstr>
      <vt:lpstr>Presentazione standard di PowerPoint</vt:lpstr>
      <vt:lpstr>Stessa patologia differenti tecniche…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Ombelico &amp; vascolarizzazione</vt:lpstr>
      <vt:lpstr>Opzioni di trattamento</vt:lpstr>
      <vt:lpstr>Dove posizionare la rete nella diastasi</vt:lpstr>
      <vt:lpstr>Dove posizionare la rete nella diastasi</vt:lpstr>
      <vt:lpstr>Riparazione protesica Diastasi e addominoplastica / mini-addominoplastica: quali opzioni?</vt:lpstr>
      <vt:lpstr>IPOM VL (laparo) + addominoplastica</vt:lpstr>
      <vt:lpstr>LIRA + addominoplastica</vt:lpstr>
      <vt:lpstr>Rives-Stoppa open  + addominoplastica</vt:lpstr>
      <vt:lpstr>TESAR (totally endoscopic sublay anterior repair) + addominoplastica</vt:lpstr>
      <vt:lpstr>Tecniche stapled (THT, miSAR) + addominoplastica</vt:lpstr>
      <vt:lpstr>eTEP robotica + addominoplastica</vt:lpstr>
      <vt:lpstr>TAPP robotica (eTAPP) + addominoplastica</vt:lpstr>
      <vt:lpstr>Presentazione standard di PowerPoint</vt:lpstr>
      <vt:lpstr>Presentazione standard di PowerPoint</vt:lpstr>
      <vt:lpstr>Quindi come affrontare una diastasi nel post-bariatrico?</vt:lpstr>
      <vt:lpstr>Scelta Tecnica: diastasi nel post bariatrico</vt:lpstr>
      <vt:lpstr>Conclusioni: diastasi dei retti nel post bariatrico</vt:lpstr>
      <vt:lpstr>  </vt:lpstr>
      <vt:lpstr>  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Giovanni Quartararo</cp:lastModifiedBy>
  <cp:revision>28</cp:revision>
  <dcterms:created xsi:type="dcterms:W3CDTF">2022-02-27T17:36:31Z</dcterms:created>
  <dcterms:modified xsi:type="dcterms:W3CDTF">2025-10-30T07:51:39Z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